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67" r:id="rId2"/>
    <p:sldId id="278" r:id="rId3"/>
    <p:sldId id="271" r:id="rId4"/>
    <p:sldId id="307" r:id="rId5"/>
    <p:sldId id="306" r:id="rId6"/>
    <p:sldId id="308" r:id="rId7"/>
    <p:sldId id="314" r:id="rId8"/>
    <p:sldId id="315" r:id="rId9"/>
    <p:sldId id="313" r:id="rId10"/>
    <p:sldId id="310" r:id="rId11"/>
    <p:sldId id="309" r:id="rId12"/>
    <p:sldId id="311" r:id="rId13"/>
    <p:sldId id="266" r:id="rId14"/>
  </p:sldIdLst>
  <p:sldSz cx="9144000" cy="6858000" type="screen4x3"/>
  <p:notesSz cx="6858000" cy="9144000"/>
  <p:defaultTextStyle>
    <a:defPPr>
      <a:defRPr lang="nl-N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832" autoAdjust="0"/>
    <p:restoredTop sz="98690" autoAdjust="0"/>
  </p:normalViewPr>
  <p:slideViewPr>
    <p:cSldViewPr snapToGrid="0" snapToObjects="1">
      <p:cViewPr varScale="1">
        <p:scale>
          <a:sx n="98" d="100"/>
          <a:sy n="98" d="100"/>
        </p:scale>
        <p:origin x="-2072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handoutMaster" Target="handoutMasters/handoutMaster1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ACFA50-51BE-7A49-940B-5D484CAED650}" type="datetimeFigureOut">
              <a:rPr lang="nl-NL" smtClean="0"/>
              <a:t>03-02-21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508579-F12D-CD44-97FB-F48A99BA25D0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5819794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0C35D2-C9F6-A142-9F1C-997C6EB6A3C1}" type="datetimeFigureOut">
              <a:rPr lang="nl-NL" smtClean="0"/>
              <a:t>03-02-21</a:t>
            </a:fld>
            <a:endParaRPr lang="nl-NL" dirty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 dirty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78AA09-71BB-A444-8CC8-36FF23F945B4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0122500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err="1" smtClean="0"/>
              <a:t>Operational</a:t>
            </a:r>
            <a:r>
              <a:rPr lang="nl-NL" baseline="0" dirty="0" smtClean="0"/>
              <a:t> Fitness (</a:t>
            </a:r>
            <a:r>
              <a:rPr lang="nl-NL" baseline="0" dirty="0" err="1" smtClean="0"/>
              <a:t>MvNispen</a:t>
            </a:r>
            <a:r>
              <a:rPr lang="nl-NL" baseline="0" dirty="0" smtClean="0"/>
              <a:t>) </a:t>
            </a:r>
            <a:r>
              <a:rPr lang="nl-NL" baseline="0" dirty="0" err="1" smtClean="0"/>
              <a:t>ipv</a:t>
            </a:r>
            <a:r>
              <a:rPr lang="nl-NL" baseline="0" dirty="0" smtClean="0"/>
              <a:t> </a:t>
            </a:r>
            <a:r>
              <a:rPr lang="nl-NL" baseline="0" dirty="0" err="1" smtClean="0"/>
              <a:t>operational</a:t>
            </a:r>
            <a:r>
              <a:rPr lang="nl-NL" baseline="0" dirty="0" smtClean="0"/>
              <a:t> excellence</a:t>
            </a:r>
          </a:p>
          <a:p>
            <a:r>
              <a:rPr lang="nl-NL" baseline="0" dirty="0" smtClean="0"/>
              <a:t>B=MAP  </a:t>
            </a:r>
            <a:r>
              <a:rPr lang="nl-NL" baseline="0" dirty="0" err="1" smtClean="0"/>
              <a:t>https</a:t>
            </a:r>
            <a:r>
              <a:rPr lang="nl-NL" baseline="0" dirty="0" smtClean="0"/>
              <a:t>://</a:t>
            </a:r>
            <a:r>
              <a:rPr lang="nl-NL" baseline="0" dirty="0" err="1" smtClean="0"/>
              <a:t>www.behaviormodel.org</a:t>
            </a:r>
            <a:endParaRPr lang="nl-NL" baseline="0" dirty="0" smtClean="0"/>
          </a:p>
          <a:p>
            <a:r>
              <a:rPr lang="nl-NL" baseline="0" dirty="0" smtClean="0"/>
              <a:t>manager -&gt; coach -&gt; </a:t>
            </a:r>
            <a:r>
              <a:rPr lang="nl-NL" baseline="0" dirty="0" err="1" smtClean="0"/>
              <a:t>playing</a:t>
            </a:r>
            <a:r>
              <a:rPr lang="nl-NL" baseline="0" dirty="0" smtClean="0"/>
              <a:t> coach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A667E2-AD76-E34A-AC4D-057BB9A8A0F1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361912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E83C6-7F97-9149-8132-DBD634215E7D}" type="datetime1">
              <a:rPr lang="nl-NL" smtClean="0"/>
              <a:t>03-02-21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C3EA4-5CA8-1D44-BD59-0011A7510FA7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801389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EDB44-E325-994F-8C11-927275D8EC53}" type="datetime1">
              <a:rPr lang="nl-NL" smtClean="0"/>
              <a:t>03-02-21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C3EA4-5CA8-1D44-BD59-0011A7510FA7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380943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00CE7-89DE-C542-AE1A-21C3ED0D1989}" type="datetime1">
              <a:rPr lang="nl-NL" smtClean="0"/>
              <a:t>03-02-21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C3EA4-5CA8-1D44-BD59-0011A7510FA7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55007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E1538-E7A0-E042-BFB6-F981923C5B1C}" type="datetime1">
              <a:rPr lang="nl-NL" smtClean="0"/>
              <a:t>03-02-21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C3EA4-5CA8-1D44-BD59-0011A7510FA7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370105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CD850-9AF0-E141-A309-C2EAF3408CF3}" type="datetime1">
              <a:rPr lang="nl-NL" smtClean="0"/>
              <a:t>03-02-21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C3EA4-5CA8-1D44-BD59-0011A7510FA7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436170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8255D-8C4D-9645-B668-F784C36F2BD2}" type="datetime1">
              <a:rPr lang="nl-NL" smtClean="0"/>
              <a:t>03-02-21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C3EA4-5CA8-1D44-BD59-0011A7510FA7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804579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55BF8-B711-5D47-BCF2-65BC72A674DC}" type="datetime1">
              <a:rPr lang="nl-NL" smtClean="0"/>
              <a:t>03-02-21</a:t>
            </a:fld>
            <a:endParaRPr lang="nl-NL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C3EA4-5CA8-1D44-BD59-0011A7510FA7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449193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766D5-9179-7D4B-BB59-89357EA5C847}" type="datetime1">
              <a:rPr lang="nl-NL" smtClean="0"/>
              <a:t>03-02-21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C3EA4-5CA8-1D44-BD59-0011A7510FA7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343736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6C1D5-12C2-EC41-9C40-87CE51A6013D}" type="datetime1">
              <a:rPr lang="nl-NL" smtClean="0"/>
              <a:t>03-02-21</a:t>
            </a:fld>
            <a:endParaRPr lang="nl-NL" dirty="0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C3EA4-5CA8-1D44-BD59-0011A7510FA7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646402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104AC-6752-D04E-9188-FCED29441B0E}" type="datetime1">
              <a:rPr lang="nl-NL" smtClean="0"/>
              <a:t>03-02-21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C3EA4-5CA8-1D44-BD59-0011A7510FA7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981242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402D6-CE9C-454B-84EF-40A24F20387A}" type="datetime1">
              <a:rPr lang="nl-NL" smtClean="0"/>
              <a:t>03-02-21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C3EA4-5CA8-1D44-BD59-0011A7510FA7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523552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520245-92A0-DF42-B56A-4E992B43C6B8}" type="datetime1">
              <a:rPr lang="nl-NL" smtClean="0"/>
              <a:t>03-02-21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FC3EA4-5CA8-1D44-BD59-0011A7510FA7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87864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imbee.com" TargetMode="External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390" y="212966"/>
            <a:ext cx="5361763" cy="3451413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6524" y="3826911"/>
            <a:ext cx="4436781" cy="2916444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390" y="3837097"/>
            <a:ext cx="4327036" cy="2890578"/>
          </a:xfrm>
          <a:prstGeom prst="rect">
            <a:avLst/>
          </a:prstGeom>
        </p:spPr>
      </p:pic>
      <p:sp>
        <p:nvSpPr>
          <p:cNvPr id="3" name="Rechthoek 2"/>
          <p:cNvSpPr/>
          <p:nvPr/>
        </p:nvSpPr>
        <p:spPr>
          <a:xfrm>
            <a:off x="5440152" y="903303"/>
            <a:ext cx="3703847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sz="2800" b="1" dirty="0" smtClean="0">
                <a:solidFill>
                  <a:srgbClr val="F79646"/>
                </a:solidFill>
              </a:rPr>
              <a:t>Succesvol verbeteren</a:t>
            </a:r>
          </a:p>
          <a:p>
            <a:pPr algn="ctr"/>
            <a:endParaRPr lang="nl-NL" sz="2800" b="1" dirty="0">
              <a:solidFill>
                <a:srgbClr val="F79646"/>
              </a:solidFill>
            </a:endParaRPr>
          </a:p>
          <a:p>
            <a:pPr algn="ctr"/>
            <a:r>
              <a:rPr lang="nl-NL" sz="2800" b="1" dirty="0" smtClean="0"/>
              <a:t>4-2-2021</a:t>
            </a:r>
          </a:p>
          <a:p>
            <a:pPr algn="ctr"/>
            <a:r>
              <a:rPr lang="nl-NL" sz="2800" b="1" dirty="0" smtClean="0"/>
              <a:t>13:30 </a:t>
            </a:r>
            <a:r>
              <a:rPr lang="mr-IN" sz="2800" b="1" dirty="0" smtClean="0"/>
              <a:t>–</a:t>
            </a:r>
            <a:r>
              <a:rPr lang="nl-NL" sz="2800" b="1" dirty="0" smtClean="0"/>
              <a:t> 14:30</a:t>
            </a:r>
            <a:endParaRPr lang="nl-NL" sz="2800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C3EA4-5CA8-1D44-BD59-0011A7510FA7}" type="slidenum">
              <a:rPr lang="nl-NL" smtClean="0"/>
              <a:t>1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193385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l-NL" sz="3600" b="1" dirty="0" smtClean="0"/>
              <a:t>Continu Verbeteren </a:t>
            </a:r>
            <a:r>
              <a:rPr lang="nl-NL" sz="3600" b="1" dirty="0" err="1" smtClean="0"/>
              <a:t>vs</a:t>
            </a:r>
            <a:r>
              <a:rPr lang="nl-NL" sz="3600" b="1" dirty="0" smtClean="0"/>
              <a:t> </a:t>
            </a:r>
            <a:br>
              <a:rPr lang="nl-NL" sz="3600" b="1" dirty="0" smtClean="0"/>
            </a:br>
            <a:r>
              <a:rPr lang="nl-NL" sz="3600" b="1" dirty="0" smtClean="0"/>
              <a:t>Naar de sportschool gaan</a:t>
            </a:r>
            <a:endParaRPr lang="nl-NL" sz="3600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6637299" cy="4525963"/>
          </a:xfrm>
        </p:spPr>
        <p:txBody>
          <a:bodyPr>
            <a:normAutofit/>
          </a:bodyPr>
          <a:lstStyle/>
          <a:p>
            <a:r>
              <a:rPr lang="nl-NL" dirty="0" smtClean="0"/>
              <a:t>Je gaat naar de sportschool </a:t>
            </a:r>
            <a:r>
              <a:rPr lang="nl-NL" dirty="0" smtClean="0"/>
              <a:t>als:</a:t>
            </a:r>
            <a:endParaRPr lang="nl-NL" dirty="0" smtClean="0"/>
          </a:p>
          <a:p>
            <a:pPr lvl="1"/>
            <a:r>
              <a:rPr lang="nl-NL" dirty="0" smtClean="0"/>
              <a:t>je het leuk vindt</a:t>
            </a:r>
          </a:p>
          <a:p>
            <a:pPr lvl="1"/>
            <a:r>
              <a:rPr lang="nl-NL" dirty="0" smtClean="0"/>
              <a:t>als je vooruitgang ziet</a:t>
            </a:r>
          </a:p>
          <a:p>
            <a:pPr lvl="1"/>
            <a:r>
              <a:rPr lang="nl-NL" dirty="0" smtClean="0"/>
              <a:t>als je maatje ook gaat (samen)</a:t>
            </a:r>
          </a:p>
          <a:p>
            <a:pPr lvl="1"/>
            <a:endParaRPr lang="nl-NL" dirty="0"/>
          </a:p>
          <a:p>
            <a:endParaRPr lang="nl-NL" dirty="0" smtClean="0"/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C3EA4-5CA8-1D44-BD59-0011A7510FA7}" type="slidenum">
              <a:rPr lang="nl-NL" smtClean="0"/>
              <a:t>10</a:t>
            </a:fld>
            <a:endParaRPr lang="nl-NL" dirty="0"/>
          </a:p>
        </p:txBody>
      </p:sp>
      <p:pic>
        <p:nvPicPr>
          <p:cNvPr id="5" name="Afbeelding 4" descr="logo-coimbee-oranj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4499" y="48328"/>
            <a:ext cx="1955161" cy="452620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2419" y="2292141"/>
            <a:ext cx="3182155" cy="2145273"/>
          </a:xfrm>
          <a:prstGeom prst="rect">
            <a:avLst/>
          </a:prstGeom>
        </p:spPr>
      </p:pic>
      <p:sp>
        <p:nvSpPr>
          <p:cNvPr id="7" name="Tijdelijke aanduiding voor inhoud 2"/>
          <p:cNvSpPr txBox="1">
            <a:spLocks/>
          </p:cNvSpPr>
          <p:nvPr/>
        </p:nvSpPr>
        <p:spPr>
          <a:xfrm>
            <a:off x="502404" y="4595018"/>
            <a:ext cx="8547256" cy="15311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 smtClean="0"/>
              <a:t>Hoe belangrijk zijn de juiste sport-toestellen?</a:t>
            </a:r>
          </a:p>
          <a:p>
            <a:r>
              <a:rPr lang="nl-NL" dirty="0" smtClean="0"/>
              <a:t>Hoe belangrijk is de coach die rondloopt ?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637184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3600" b="1" dirty="0" smtClean="0">
                <a:solidFill>
                  <a:srgbClr val="000000"/>
                </a:solidFill>
              </a:rPr>
              <a:t>Stelling</a:t>
            </a:r>
            <a:endParaRPr lang="nl-NL" sz="3600" b="1" dirty="0">
              <a:solidFill>
                <a:srgbClr val="000000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 smtClean="0"/>
              <a:t>Succesvol verbeteren wordt </a:t>
            </a:r>
            <a:r>
              <a:rPr lang="nl-NL" dirty="0" smtClean="0"/>
              <a:t>voornamelijk bepaald </a:t>
            </a:r>
            <a:r>
              <a:rPr lang="nl-NL" dirty="0" smtClean="0"/>
              <a:t>door de mate waar in medewerkers en teammanagers daar plezier aan ontlenen</a:t>
            </a:r>
            <a:r>
              <a:rPr lang="nl-NL" dirty="0" smtClean="0"/>
              <a:t>.</a:t>
            </a:r>
          </a:p>
          <a:p>
            <a:pPr marL="0" indent="0">
              <a:buNone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C3EA4-5CA8-1D44-BD59-0011A7510FA7}" type="slidenum">
              <a:rPr lang="nl-NL" smtClean="0"/>
              <a:t>11</a:t>
            </a:fld>
            <a:endParaRPr lang="nl-NL" dirty="0"/>
          </a:p>
        </p:txBody>
      </p:sp>
      <p:pic>
        <p:nvPicPr>
          <p:cNvPr id="5" name="Afbeelding 4" descr="logo-coimbee-oranj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4499" y="48328"/>
            <a:ext cx="1955161" cy="452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0525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Hoe wordt Continu Verbeteren leuk?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8592460" cy="4525963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nl-NL" sz="2400" dirty="0" smtClean="0"/>
              <a:t>als je resultaat ziet</a:t>
            </a:r>
          </a:p>
          <a:p>
            <a:pPr marL="514350" indent="-514350">
              <a:buFont typeface="+mj-lt"/>
              <a:buAutoNum type="arabicPeriod"/>
            </a:pPr>
            <a:r>
              <a:rPr lang="nl-NL" sz="2400" dirty="0" smtClean="0"/>
              <a:t>als je waardering van geboekte successen </a:t>
            </a:r>
            <a:r>
              <a:rPr lang="nl-NL" sz="2400" dirty="0" smtClean="0"/>
              <a:t>krijgt</a:t>
            </a:r>
            <a:endParaRPr lang="nl-NL" sz="2400" dirty="0" smtClean="0"/>
          </a:p>
          <a:p>
            <a:pPr marL="514350" indent="-514350">
              <a:buFont typeface="+mj-lt"/>
              <a:buAutoNum type="arabicPeriod"/>
            </a:pPr>
            <a:r>
              <a:rPr lang="nl-NL" sz="2400" dirty="0" smtClean="0"/>
              <a:t>als een collega een </a:t>
            </a:r>
            <a:r>
              <a:rPr lang="nl-NL" sz="2400" dirty="0" err="1" smtClean="0"/>
              <a:t>Like</a:t>
            </a:r>
            <a:r>
              <a:rPr lang="nl-NL" sz="2400" dirty="0" smtClean="0"/>
              <a:t> of Commentaar geeft</a:t>
            </a:r>
          </a:p>
          <a:p>
            <a:pPr marL="514350" indent="-514350">
              <a:buFont typeface="+mj-lt"/>
              <a:buAutoNum type="arabicPeriod"/>
            </a:pPr>
            <a:r>
              <a:rPr lang="nl-NL" sz="2400" dirty="0" smtClean="0"/>
              <a:t>als het systeem zegt dat je goed bezig </a:t>
            </a:r>
            <a:r>
              <a:rPr lang="nl-NL" sz="2400" dirty="0" smtClean="0"/>
              <a:t>bent</a:t>
            </a:r>
            <a:endParaRPr lang="nl-NL" sz="2400" dirty="0" smtClean="0"/>
          </a:p>
          <a:p>
            <a:pPr marL="514350" indent="-514350">
              <a:buFont typeface="+mj-lt"/>
              <a:buAutoNum type="arabicPeriod"/>
            </a:pPr>
            <a:r>
              <a:rPr lang="nl-NL" sz="2400" dirty="0" smtClean="0"/>
              <a:t>als het systeem je helpt om een verbetering succesvol te realiseren</a:t>
            </a:r>
          </a:p>
          <a:p>
            <a:pPr marL="514350" indent="-514350">
              <a:buFont typeface="+mj-lt"/>
              <a:buAutoNum type="arabicPeriod"/>
            </a:pPr>
            <a:r>
              <a:rPr lang="nl-NL" sz="2400" dirty="0" smtClean="0"/>
              <a:t>als je merkt dat je collega’s ook bezig zijn met continu verbeteren</a:t>
            </a:r>
            <a:endParaRPr lang="nl-NL" sz="240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C3EA4-5CA8-1D44-BD59-0011A7510FA7}" type="slidenum">
              <a:rPr lang="nl-NL" smtClean="0"/>
              <a:t>12</a:t>
            </a:fld>
            <a:endParaRPr lang="nl-NL" dirty="0"/>
          </a:p>
        </p:txBody>
      </p:sp>
      <p:pic>
        <p:nvPicPr>
          <p:cNvPr id="5" name="Afbeelding 4" descr="logo-coimbee-oranj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4499" y="48328"/>
            <a:ext cx="1955161" cy="452620"/>
          </a:xfrm>
          <a:prstGeom prst="rect">
            <a:avLst/>
          </a:prstGeom>
        </p:spPr>
      </p:pic>
      <p:sp>
        <p:nvSpPr>
          <p:cNvPr id="6" name="Tekstvak 5"/>
          <p:cNvSpPr txBox="1"/>
          <p:nvPr/>
        </p:nvSpPr>
        <p:spPr>
          <a:xfrm>
            <a:off x="3746963" y="5384195"/>
            <a:ext cx="42914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dirty="0" smtClean="0">
                <a:solidFill>
                  <a:srgbClr val="F79646"/>
                </a:solidFill>
              </a:rPr>
              <a:t>Hoe ziet dit er in de praktijk uit?</a:t>
            </a:r>
            <a:endParaRPr lang="nl-NL" sz="2400" b="1" dirty="0">
              <a:solidFill>
                <a:srgbClr val="F7964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40505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390" y="212966"/>
            <a:ext cx="5361763" cy="3451413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6524" y="3826911"/>
            <a:ext cx="4436781" cy="2916444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390" y="3837097"/>
            <a:ext cx="4327036" cy="2890578"/>
          </a:xfrm>
          <a:prstGeom prst="rect">
            <a:avLst/>
          </a:prstGeom>
        </p:spPr>
      </p:pic>
      <p:sp>
        <p:nvSpPr>
          <p:cNvPr id="2" name="Tekstvak 1"/>
          <p:cNvSpPr txBox="1"/>
          <p:nvPr/>
        </p:nvSpPr>
        <p:spPr>
          <a:xfrm>
            <a:off x="5988872" y="1549174"/>
            <a:ext cx="178809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600" b="1" dirty="0" smtClean="0"/>
              <a:t>Vragen </a:t>
            </a:r>
          </a:p>
          <a:p>
            <a:r>
              <a:rPr lang="nl-NL" sz="3600" b="1" smtClean="0"/>
              <a:t>Reacties</a:t>
            </a:r>
            <a:endParaRPr lang="nl-NL" sz="3600" b="1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C3EA4-5CA8-1D44-BD59-0011A7510FA7}" type="slidenum">
              <a:rPr lang="nl-NL" smtClean="0"/>
              <a:t>13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666849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19-05-20</a:t>
            </a:r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CC803-D4EE-1E4D-831E-FD3F7E5B1A3D}" type="slidenum">
              <a:rPr lang="nl-NL" smtClean="0"/>
              <a:t>2</a:t>
            </a:fld>
            <a:endParaRPr lang="nl-NL" dirty="0"/>
          </a:p>
        </p:txBody>
      </p:sp>
      <p:sp>
        <p:nvSpPr>
          <p:cNvPr id="7" name="Tekstvak 6"/>
          <p:cNvSpPr txBox="1"/>
          <p:nvPr/>
        </p:nvSpPr>
        <p:spPr>
          <a:xfrm>
            <a:off x="420915" y="580571"/>
            <a:ext cx="5090885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 smtClean="0"/>
              <a:t>1961</a:t>
            </a:r>
          </a:p>
          <a:p>
            <a:r>
              <a:rPr lang="nl-NL" sz="2400" dirty="0" smtClean="0"/>
              <a:t>getrouwd</a:t>
            </a:r>
          </a:p>
          <a:p>
            <a:r>
              <a:rPr lang="nl-NL" sz="2400" dirty="0" smtClean="0"/>
              <a:t>2 dochters</a:t>
            </a:r>
          </a:p>
          <a:p>
            <a:endParaRPr lang="nl-NL" sz="3600" dirty="0"/>
          </a:p>
          <a:p>
            <a:r>
              <a:rPr lang="nl-NL" b="1" dirty="0" smtClean="0"/>
              <a:t>Specialisatie: </a:t>
            </a:r>
          </a:p>
          <a:p>
            <a:pPr marL="342900" indent="-342900">
              <a:buFont typeface="Arial"/>
              <a:buChar char="•"/>
            </a:pPr>
            <a:r>
              <a:rPr lang="nl-NL" dirty="0" smtClean="0"/>
              <a:t>Lean (Blackbelt);</a:t>
            </a:r>
          </a:p>
          <a:p>
            <a:pPr marL="342900" indent="-342900">
              <a:buFont typeface="Arial"/>
              <a:buChar char="•"/>
            </a:pPr>
            <a:r>
              <a:rPr lang="nl-NL" dirty="0" smtClean="0"/>
              <a:t>Verandermanagement;</a:t>
            </a:r>
          </a:p>
          <a:p>
            <a:pPr marL="342900" indent="-342900">
              <a:buFont typeface="Arial"/>
              <a:buChar char="•"/>
            </a:pPr>
            <a:r>
              <a:rPr lang="nl-NL" dirty="0" smtClean="0"/>
              <a:t>Projectmanagement;</a:t>
            </a:r>
          </a:p>
          <a:p>
            <a:pPr marL="342900" indent="-342900">
              <a:buFont typeface="Arial"/>
              <a:buChar char="•"/>
            </a:pPr>
            <a:r>
              <a:rPr lang="nl-NL" dirty="0" err="1" smtClean="0"/>
              <a:t>Team-ontwikkeling</a:t>
            </a:r>
            <a:endParaRPr lang="nl-NL" dirty="0" smtClean="0"/>
          </a:p>
          <a:p>
            <a:pPr marL="342900" indent="-342900">
              <a:buFont typeface="Arial"/>
              <a:buChar char="•"/>
            </a:pPr>
            <a:r>
              <a:rPr lang="nl-NL" dirty="0" smtClean="0"/>
              <a:t>Continu Verbeteren</a:t>
            </a:r>
          </a:p>
          <a:p>
            <a:pPr marL="342900" indent="-342900">
              <a:buFont typeface="Arial"/>
              <a:buChar char="•"/>
            </a:pPr>
            <a:endParaRPr lang="nl-NL" sz="2400" dirty="0"/>
          </a:p>
          <a:p>
            <a:r>
              <a:rPr lang="nl-NL" sz="2000" dirty="0" smtClean="0"/>
              <a:t>Actief geweest met verbeterprojecten voor diverse organisaties zoals: DFDS, NSK, </a:t>
            </a:r>
            <a:r>
              <a:rPr lang="nl-NL" sz="2000" dirty="0" err="1" smtClean="0"/>
              <a:t>Robidus</a:t>
            </a:r>
            <a:r>
              <a:rPr lang="nl-NL" sz="2000" dirty="0" smtClean="0"/>
              <a:t>, CB, Scholen, Ahold, </a:t>
            </a:r>
            <a:r>
              <a:rPr lang="nl-NL" sz="2000" dirty="0" err="1" smtClean="0"/>
              <a:t>Eneco</a:t>
            </a:r>
            <a:r>
              <a:rPr lang="nl-NL" sz="2000" dirty="0" smtClean="0"/>
              <a:t>, Van </a:t>
            </a:r>
            <a:r>
              <a:rPr lang="nl-NL" sz="2000" dirty="0" smtClean="0"/>
              <a:t>Oord</a:t>
            </a:r>
            <a:r>
              <a:rPr lang="nl-NL" sz="2000" dirty="0" smtClean="0"/>
              <a:t>, </a:t>
            </a:r>
            <a:r>
              <a:rPr lang="nl-NL" sz="2000" dirty="0" err="1" smtClean="0"/>
              <a:t>AgroMerchants</a:t>
            </a:r>
            <a:r>
              <a:rPr lang="nl-NL" sz="2000" dirty="0" smtClean="0"/>
              <a:t>, </a:t>
            </a:r>
            <a:r>
              <a:rPr lang="nl-NL" sz="2000" dirty="0" err="1" smtClean="0"/>
              <a:t>Hocras</a:t>
            </a:r>
            <a:r>
              <a:rPr lang="nl-NL" sz="2000" dirty="0" smtClean="0"/>
              <a:t>, Flora Holland, </a:t>
            </a:r>
            <a:r>
              <a:rPr lang="nl-NL" sz="2000" dirty="0" err="1" smtClean="0"/>
              <a:t>etc</a:t>
            </a:r>
            <a:endParaRPr lang="nl-NL" sz="2000" dirty="0" smtClean="0"/>
          </a:p>
          <a:p>
            <a:endParaRPr lang="nl-NL" dirty="0"/>
          </a:p>
          <a:p>
            <a:endParaRPr lang="nl-NL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1800" y="520702"/>
            <a:ext cx="3468704" cy="5412014"/>
          </a:xfrm>
          <a:prstGeom prst="rect">
            <a:avLst/>
          </a:prstGeom>
        </p:spPr>
      </p:pic>
      <p:pic>
        <p:nvPicPr>
          <p:cNvPr id="8" name="Afbeelding 7" descr="logo-coimbee-oranj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4499" y="48328"/>
            <a:ext cx="1955161" cy="452620"/>
          </a:xfrm>
          <a:prstGeom prst="rect">
            <a:avLst/>
          </a:prstGeom>
        </p:spPr>
      </p:pic>
      <p:pic>
        <p:nvPicPr>
          <p:cNvPr id="2" name="Afbeelding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36732" y="520702"/>
            <a:ext cx="2705615" cy="1784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5137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8632" y="3048795"/>
            <a:ext cx="5237423" cy="2673042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l-NL" sz="3600" b="1" dirty="0" smtClean="0"/>
              <a:t>Kenmerken </a:t>
            </a:r>
            <a:r>
              <a:rPr lang="nl-NL" sz="3600" b="1" dirty="0" smtClean="0"/>
              <a:t>van Continu </a:t>
            </a:r>
            <a:r>
              <a:rPr lang="nl-NL" sz="3600" b="1" dirty="0"/>
              <a:t>V</a:t>
            </a:r>
            <a:r>
              <a:rPr lang="nl-NL" sz="3600" b="1" dirty="0" smtClean="0"/>
              <a:t>erbeteren</a:t>
            </a:r>
            <a:endParaRPr lang="nl-NL" sz="3600" b="1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C3EA4-5CA8-1D44-BD59-0011A7510FA7}" type="slidenum">
              <a:rPr lang="nl-NL" smtClean="0"/>
              <a:t>3</a:t>
            </a:fld>
            <a:endParaRPr lang="nl-NL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>
          <a:xfrm>
            <a:off x="457201" y="2953663"/>
            <a:ext cx="4180801" cy="245905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l-NL" sz="2000" dirty="0" smtClean="0"/>
              <a:t>Verbeteringen </a:t>
            </a:r>
            <a:r>
              <a:rPr lang="nl-NL" sz="2000" dirty="0"/>
              <a:t>kunnen zijn gericht op processen, producten of diensten.</a:t>
            </a:r>
          </a:p>
          <a:p>
            <a:endParaRPr lang="nl-NL" sz="2000" dirty="0" smtClean="0"/>
          </a:p>
          <a:p>
            <a:pPr marL="0" indent="0">
              <a:buNone/>
            </a:pPr>
            <a:r>
              <a:rPr lang="nl-NL" sz="2000" dirty="0" smtClean="0"/>
              <a:t>Van </a:t>
            </a:r>
            <a:r>
              <a:rPr lang="nl-NL" sz="2000" dirty="0"/>
              <a:t>belang is dat de resultaten blijvend zijn. M.a.w. dat problemen definitief verholpen worden en er geen terugval naar de oude situatie </a:t>
            </a:r>
            <a:r>
              <a:rPr lang="nl-NL" sz="2000" dirty="0" smtClean="0"/>
              <a:t>plaatsvindt.</a:t>
            </a:r>
            <a:endParaRPr lang="nl-NL" sz="2000" dirty="0" smtClean="0"/>
          </a:p>
          <a:p>
            <a:pPr marL="0" indent="0">
              <a:buNone/>
            </a:pPr>
            <a:endParaRPr lang="nl-NL" sz="2000" dirty="0"/>
          </a:p>
          <a:p>
            <a:pPr marL="0" indent="0">
              <a:buNone/>
            </a:pPr>
            <a:r>
              <a:rPr lang="nl-NL" sz="2000" b="1" dirty="0" smtClean="0">
                <a:solidFill>
                  <a:srgbClr val="F79646"/>
                </a:solidFill>
              </a:rPr>
              <a:t>Het gaat om leren en experimenteren</a:t>
            </a:r>
            <a:endParaRPr lang="nl-NL" sz="2000" b="1" dirty="0">
              <a:solidFill>
                <a:srgbClr val="F79646"/>
              </a:solidFill>
            </a:endParaRPr>
          </a:p>
        </p:txBody>
      </p:sp>
      <p:sp>
        <p:nvSpPr>
          <p:cNvPr id="6" name="Tijdelijke aanduiding voor inhoud 4"/>
          <p:cNvSpPr txBox="1">
            <a:spLocks/>
          </p:cNvSpPr>
          <p:nvPr/>
        </p:nvSpPr>
        <p:spPr>
          <a:xfrm>
            <a:off x="467430" y="1417638"/>
            <a:ext cx="8494618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nl-NL" sz="2000" dirty="0" smtClean="0"/>
              <a:t>Het </a:t>
            </a:r>
            <a:r>
              <a:rPr lang="nl-NL" sz="2000" dirty="0" smtClean="0"/>
              <a:t>bedrijfsproces </a:t>
            </a:r>
            <a:r>
              <a:rPr lang="nl-NL" sz="2000" dirty="0" smtClean="0"/>
              <a:t>van vaak / regelmatig indienen, selecteren en realiseren van verbeteringen door medewerkers.</a:t>
            </a:r>
          </a:p>
          <a:p>
            <a:pPr marL="0" indent="0">
              <a:buFont typeface="Arial"/>
              <a:buNone/>
            </a:pPr>
            <a:endParaRPr lang="nl-NL" sz="2000" dirty="0" smtClean="0"/>
          </a:p>
          <a:p>
            <a:pPr marL="0" indent="0">
              <a:buFont typeface="Arial"/>
              <a:buNone/>
            </a:pPr>
            <a:r>
              <a:rPr lang="nl-NL" sz="2000" dirty="0" smtClean="0"/>
              <a:t>Het gaat om kleine verbeteringen (1 uur werk tot max 12 weken).</a:t>
            </a:r>
          </a:p>
        </p:txBody>
      </p:sp>
      <p:pic>
        <p:nvPicPr>
          <p:cNvPr id="7" name="Afbeelding 6" descr="logo-coimbee-oranj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4499" y="48328"/>
            <a:ext cx="1955161" cy="452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6377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62815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nl-NL" sz="3600" b="1" dirty="0" smtClean="0"/>
              <a:t>Wat is de noodzaak van </a:t>
            </a:r>
            <a:r>
              <a:rPr lang="nl-NL" sz="3600" b="1" dirty="0" smtClean="0"/>
              <a:t>Continu Verbeteren?</a:t>
            </a:r>
            <a:endParaRPr lang="nl-NL" sz="3600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4739249" cy="45259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nl-NL" dirty="0"/>
              <a:t>K</a:t>
            </a:r>
            <a:r>
              <a:rPr lang="nl-NL" dirty="0" smtClean="0"/>
              <a:t>lanten eisen en verwachten dat prestaties </a:t>
            </a:r>
            <a:r>
              <a:rPr lang="nl-NL" dirty="0" smtClean="0"/>
              <a:t>blijven verbeteren:</a:t>
            </a:r>
          </a:p>
          <a:p>
            <a:pPr marL="0" indent="0">
              <a:buNone/>
            </a:pPr>
            <a:endParaRPr lang="nl-NL" dirty="0" smtClean="0"/>
          </a:p>
          <a:p>
            <a:pPr lvl="1"/>
            <a:r>
              <a:rPr lang="nl-NL" sz="2400" dirty="0" smtClean="0"/>
              <a:t>goed lopende processen zorgen voor een klanttevredenheid van een 8; </a:t>
            </a:r>
            <a:endParaRPr lang="nl-NL" sz="2400" dirty="0" smtClean="0"/>
          </a:p>
          <a:p>
            <a:pPr lvl="1"/>
            <a:endParaRPr lang="nl-NL" dirty="0" smtClean="0"/>
          </a:p>
          <a:p>
            <a:pPr lvl="1"/>
            <a:r>
              <a:rPr lang="nl-NL" sz="2200" dirty="0" smtClean="0"/>
              <a:t>betrokken, flexibele medewerkers zorgen voor een klanttevredenheid van een 9.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C3EA4-5CA8-1D44-BD59-0011A7510FA7}" type="slidenum">
              <a:rPr lang="nl-NL" smtClean="0"/>
              <a:t>4</a:t>
            </a:fld>
            <a:endParaRPr lang="nl-NL" dirty="0"/>
          </a:p>
        </p:txBody>
      </p:sp>
      <p:pic>
        <p:nvPicPr>
          <p:cNvPr id="5" name="Afbeelding 4" descr="logo-coimbee-oranj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4499" y="48328"/>
            <a:ext cx="1955161" cy="452620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7163" y="1684535"/>
            <a:ext cx="3981329" cy="3991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8867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85315" y="274638"/>
            <a:ext cx="8586905" cy="1143000"/>
          </a:xfrm>
        </p:spPr>
        <p:txBody>
          <a:bodyPr>
            <a:noAutofit/>
          </a:bodyPr>
          <a:lstStyle/>
          <a:p>
            <a:r>
              <a:rPr lang="nl-NL" sz="3600" b="1" dirty="0" smtClean="0"/>
              <a:t>Wie zijn betrokken bij Continu Verbeteren?</a:t>
            </a:r>
            <a:endParaRPr lang="nl-NL" sz="3600" b="1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C3EA4-5CA8-1D44-BD59-0011A7510FA7}" type="slidenum">
              <a:rPr lang="nl-NL" smtClean="0"/>
              <a:t>5</a:t>
            </a:fld>
            <a:endParaRPr lang="nl-NL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>
          <a:xfrm>
            <a:off x="314490" y="1600200"/>
            <a:ext cx="4109448" cy="4525963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nl-NL" sz="2800" b="1" dirty="0" smtClean="0">
                <a:solidFill>
                  <a:srgbClr val="F79646"/>
                </a:solidFill>
              </a:rPr>
              <a:t>Medewerkers</a:t>
            </a:r>
          </a:p>
          <a:p>
            <a:pPr marL="914400" lvl="1" indent="-371475"/>
            <a:r>
              <a:rPr lang="nl-NL" sz="2000" b="1" dirty="0" smtClean="0">
                <a:solidFill>
                  <a:srgbClr val="000000"/>
                </a:solidFill>
              </a:rPr>
              <a:t>gehoord worden</a:t>
            </a:r>
          </a:p>
          <a:p>
            <a:pPr marL="914400" lvl="1" indent="-371475"/>
            <a:r>
              <a:rPr lang="nl-NL" sz="2000" b="1" dirty="0" smtClean="0">
                <a:solidFill>
                  <a:srgbClr val="000000"/>
                </a:solidFill>
              </a:rPr>
              <a:t>meedenken en realiseren van verbeteringen</a:t>
            </a:r>
          </a:p>
          <a:p>
            <a:pPr marL="914400" lvl="1" indent="-514350"/>
            <a:endParaRPr lang="nl-NL" sz="2000" b="1" dirty="0">
              <a:solidFill>
                <a:srgbClr val="00000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nl-NL" sz="2800" b="1" dirty="0" smtClean="0">
                <a:solidFill>
                  <a:srgbClr val="F79646"/>
                </a:solidFill>
              </a:rPr>
              <a:t>Teammanagers</a:t>
            </a:r>
          </a:p>
          <a:p>
            <a:pPr marL="914400" lvl="1" indent="-371475"/>
            <a:r>
              <a:rPr lang="nl-NL" sz="2000" b="1" dirty="0" smtClean="0">
                <a:solidFill>
                  <a:srgbClr val="000000"/>
                </a:solidFill>
              </a:rPr>
              <a:t>doelen halen</a:t>
            </a:r>
          </a:p>
          <a:p>
            <a:pPr marL="914400" lvl="1" indent="-371475"/>
            <a:r>
              <a:rPr lang="nl-NL" sz="2000" b="1" dirty="0" smtClean="0">
                <a:solidFill>
                  <a:srgbClr val="000000"/>
                </a:solidFill>
              </a:rPr>
              <a:t>medewerkers ontwikkelen</a:t>
            </a:r>
          </a:p>
          <a:p>
            <a:pPr marL="914400" lvl="1" indent="-514350"/>
            <a:endParaRPr lang="nl-NL" sz="2000" b="1" dirty="0" smtClean="0">
              <a:solidFill>
                <a:srgbClr val="000000"/>
              </a:solidFill>
            </a:endParaRPr>
          </a:p>
        </p:txBody>
      </p:sp>
      <p:pic>
        <p:nvPicPr>
          <p:cNvPr id="6" name="Afbeelding 5" descr="logo-coimbee-oranj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4499" y="48328"/>
            <a:ext cx="1955161" cy="452620"/>
          </a:xfrm>
          <a:prstGeom prst="rect">
            <a:avLst/>
          </a:prstGeom>
        </p:spPr>
      </p:pic>
      <p:sp>
        <p:nvSpPr>
          <p:cNvPr id="7" name="Tijdelijke aanduiding voor inhoud 4"/>
          <p:cNvSpPr txBox="1">
            <a:spLocks/>
          </p:cNvSpPr>
          <p:nvPr/>
        </p:nvSpPr>
        <p:spPr>
          <a:xfrm>
            <a:off x="4523836" y="1219442"/>
            <a:ext cx="4571221" cy="452596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0" lvl="1" indent="-514350"/>
            <a:endParaRPr lang="nl-NL" sz="2000" b="1" dirty="0" smtClean="0">
              <a:solidFill>
                <a:srgbClr val="000000"/>
              </a:solidFill>
            </a:endParaRPr>
          </a:p>
          <a:p>
            <a:pPr marL="514350" indent="-514350">
              <a:buFont typeface="+mj-lt"/>
              <a:buAutoNum type="arabicPeriod" startAt="3"/>
            </a:pPr>
            <a:r>
              <a:rPr lang="nl-NL" sz="3000" b="1" dirty="0" smtClean="0">
                <a:solidFill>
                  <a:srgbClr val="F79646"/>
                </a:solidFill>
              </a:rPr>
              <a:t>Continu verbeter manager</a:t>
            </a:r>
          </a:p>
          <a:p>
            <a:pPr marL="914400" lvl="1" indent="-371475"/>
            <a:r>
              <a:rPr lang="nl-NL" sz="2200" b="1" dirty="0" smtClean="0">
                <a:solidFill>
                  <a:srgbClr val="000000"/>
                </a:solidFill>
              </a:rPr>
              <a:t>verbeteren volgens standaard aanpak</a:t>
            </a:r>
          </a:p>
          <a:p>
            <a:pPr marL="914400" lvl="1" indent="-514350"/>
            <a:endParaRPr lang="nl-NL" sz="2200" b="1" dirty="0" smtClean="0">
              <a:solidFill>
                <a:srgbClr val="000000"/>
              </a:solidFill>
            </a:endParaRPr>
          </a:p>
          <a:p>
            <a:pPr marL="514350" indent="-514350">
              <a:buFont typeface="+mj-lt"/>
              <a:buAutoNum type="arabicPeriod" startAt="3"/>
            </a:pPr>
            <a:r>
              <a:rPr lang="nl-NL" sz="3000" b="1" dirty="0" smtClean="0">
                <a:solidFill>
                  <a:srgbClr val="F79646"/>
                </a:solidFill>
              </a:rPr>
              <a:t>HR-manager</a:t>
            </a:r>
          </a:p>
          <a:p>
            <a:pPr marL="914400" lvl="1" indent="-371475"/>
            <a:r>
              <a:rPr lang="nl-NL" sz="2200" b="1" dirty="0" smtClean="0">
                <a:solidFill>
                  <a:srgbClr val="000000"/>
                </a:solidFill>
              </a:rPr>
              <a:t>betrokken medewerkers</a:t>
            </a:r>
          </a:p>
          <a:p>
            <a:pPr marL="914400" lvl="1" indent="-514350"/>
            <a:endParaRPr lang="nl-NL" sz="2200" b="1" dirty="0" smtClean="0">
              <a:solidFill>
                <a:srgbClr val="000000"/>
              </a:solidFill>
            </a:endParaRPr>
          </a:p>
          <a:p>
            <a:pPr marL="514350" indent="-514350">
              <a:buFont typeface="+mj-lt"/>
              <a:buAutoNum type="arabicPeriod" startAt="3"/>
            </a:pPr>
            <a:r>
              <a:rPr lang="nl-NL" sz="3000" b="1" dirty="0" smtClean="0">
                <a:solidFill>
                  <a:schemeClr val="accent6"/>
                </a:solidFill>
              </a:rPr>
              <a:t>Directie</a:t>
            </a:r>
          </a:p>
          <a:p>
            <a:pPr marL="914400" lvl="1" indent="-371475"/>
            <a:r>
              <a:rPr lang="nl-NL" sz="2400" b="1" dirty="0" smtClean="0">
                <a:solidFill>
                  <a:srgbClr val="000000"/>
                </a:solidFill>
              </a:rPr>
              <a:t>resultaten</a:t>
            </a:r>
          </a:p>
          <a:p>
            <a:pPr marL="914400" lvl="1" indent="-371475"/>
            <a:r>
              <a:rPr lang="nl-NL" sz="2400" b="1" dirty="0" smtClean="0">
                <a:solidFill>
                  <a:srgbClr val="000000"/>
                </a:solidFill>
              </a:rPr>
              <a:t>strategie naar uitvoering</a:t>
            </a:r>
          </a:p>
        </p:txBody>
      </p:sp>
    </p:spTree>
    <p:extLst>
      <p:ext uri="{BB962C8B-B14F-4D97-AF65-F5344CB8AC3E}">
        <p14:creationId xmlns:p14="http://schemas.microsoft.com/office/powerpoint/2010/main" val="12839069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l-NL" sz="3600" b="1" dirty="0" smtClean="0"/>
              <a:t>Succesvol verbeteren</a:t>
            </a:r>
            <a:endParaRPr lang="nl-NL" sz="3600" b="1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C3EA4-5CA8-1D44-BD59-0011A7510FA7}" type="slidenum">
              <a:rPr lang="nl-NL" smtClean="0"/>
              <a:t>6</a:t>
            </a:fld>
            <a:endParaRPr lang="nl-NL" dirty="0"/>
          </a:p>
        </p:txBody>
      </p:sp>
      <p:sp>
        <p:nvSpPr>
          <p:cNvPr id="3" name="Rechthoek 2"/>
          <p:cNvSpPr/>
          <p:nvPr/>
        </p:nvSpPr>
        <p:spPr>
          <a:xfrm>
            <a:off x="545500" y="1326731"/>
            <a:ext cx="5319789" cy="5355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dirty="0"/>
              <a:t>1.    Weten wat de klant verwacht</a:t>
            </a:r>
          </a:p>
          <a:p>
            <a:r>
              <a:rPr lang="nl-NL" dirty="0"/>
              <a:t>2.    Kunnen herkennen van verspillingen</a:t>
            </a:r>
          </a:p>
          <a:p>
            <a:r>
              <a:rPr lang="nl-NL" dirty="0"/>
              <a:t>3.    Voldoende tijd voor </a:t>
            </a:r>
            <a:r>
              <a:rPr lang="nl-NL" dirty="0" smtClean="0"/>
              <a:t>verbeteren</a:t>
            </a:r>
          </a:p>
          <a:p>
            <a:endParaRPr lang="nl-NL" dirty="0"/>
          </a:p>
          <a:p>
            <a:r>
              <a:rPr lang="nl-NL" dirty="0"/>
              <a:t>4.    Helder proces van Continu Verbeteren</a:t>
            </a:r>
          </a:p>
          <a:p>
            <a:r>
              <a:rPr lang="nl-NL" dirty="0"/>
              <a:t>5.    Opvolging van ingebrachte ideeën</a:t>
            </a:r>
          </a:p>
          <a:p>
            <a:r>
              <a:rPr lang="nl-NL" dirty="0"/>
              <a:t>6.    Transparante selectie van ideeën</a:t>
            </a:r>
          </a:p>
          <a:p>
            <a:endParaRPr lang="nl-NL" dirty="0" smtClean="0"/>
          </a:p>
          <a:p>
            <a:r>
              <a:rPr lang="nl-NL" dirty="0" smtClean="0"/>
              <a:t>7</a:t>
            </a:r>
            <a:r>
              <a:rPr lang="nl-NL" dirty="0"/>
              <a:t>.    Heldere aanpak van een verbetering</a:t>
            </a:r>
          </a:p>
          <a:p>
            <a:r>
              <a:rPr lang="nl-NL" dirty="0"/>
              <a:t>8.    De juiste mensen zitten in de verbeterteams</a:t>
            </a:r>
          </a:p>
          <a:p>
            <a:r>
              <a:rPr lang="nl-NL" dirty="0"/>
              <a:t>9.    Cultuur van leren</a:t>
            </a:r>
          </a:p>
          <a:p>
            <a:endParaRPr lang="nl-NL" dirty="0" smtClean="0"/>
          </a:p>
          <a:p>
            <a:r>
              <a:rPr lang="nl-NL" dirty="0" smtClean="0"/>
              <a:t>10</a:t>
            </a:r>
            <a:r>
              <a:rPr lang="nl-NL" dirty="0"/>
              <a:t>.  Zichtbaarheid van continu verbeteren</a:t>
            </a:r>
          </a:p>
          <a:p>
            <a:r>
              <a:rPr lang="nl-NL" dirty="0"/>
              <a:t>11.  Een coachende stijl van leidinggeven</a:t>
            </a:r>
          </a:p>
          <a:p>
            <a:r>
              <a:rPr lang="nl-NL" dirty="0"/>
              <a:t>12.  Succes boeken en vieren</a:t>
            </a:r>
          </a:p>
          <a:p>
            <a:endParaRPr lang="nl-NL" dirty="0" smtClean="0"/>
          </a:p>
          <a:p>
            <a:r>
              <a:rPr lang="nl-NL" dirty="0" smtClean="0"/>
              <a:t>13</a:t>
            </a:r>
            <a:r>
              <a:rPr lang="nl-NL" dirty="0"/>
              <a:t>.  Samenwerken</a:t>
            </a:r>
          </a:p>
          <a:p>
            <a:r>
              <a:rPr lang="nl-NL" dirty="0"/>
              <a:t>14.  Koppeling met de doelstellingen van de organisatie</a:t>
            </a:r>
          </a:p>
          <a:p>
            <a:r>
              <a:rPr lang="nl-NL" dirty="0"/>
              <a:t>15.  Veel kleine stappen i.p.v. enkele grote</a:t>
            </a:r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3486" y="1417638"/>
            <a:ext cx="3750514" cy="2264315"/>
          </a:xfrm>
          <a:prstGeom prst="rect">
            <a:avLst/>
          </a:prstGeom>
        </p:spPr>
      </p:pic>
      <p:pic>
        <p:nvPicPr>
          <p:cNvPr id="8" name="Afbeelding 7" descr="logo-coimbee-oranj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4499" y="48328"/>
            <a:ext cx="1955161" cy="452620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6380811" y="4703973"/>
            <a:ext cx="236202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+ Dagstart</a:t>
            </a:r>
          </a:p>
          <a:p>
            <a:endParaRPr lang="nl-NL" dirty="0"/>
          </a:p>
          <a:p>
            <a:r>
              <a:rPr lang="nl-NL" dirty="0" smtClean="0"/>
              <a:t>+ </a:t>
            </a:r>
            <a:r>
              <a:rPr lang="nl-NL" dirty="0" err="1" smtClean="0"/>
              <a:t>Kanban</a:t>
            </a:r>
            <a:r>
              <a:rPr lang="nl-NL" dirty="0" smtClean="0"/>
              <a:t> verbeterbord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782701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384398"/>
            <a:ext cx="8229600" cy="1143000"/>
          </a:xfrm>
        </p:spPr>
        <p:txBody>
          <a:bodyPr>
            <a:noAutofit/>
          </a:bodyPr>
          <a:lstStyle/>
          <a:p>
            <a:r>
              <a:rPr lang="nl-NL" sz="3600" b="1" dirty="0" smtClean="0"/>
              <a:t>Dagstart zorgt voor routine en zorgt voor de aanwas van verbeteringen</a:t>
            </a:r>
            <a:endParaRPr lang="nl-NL" sz="3600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91050" y="1979780"/>
            <a:ext cx="8229600" cy="4525963"/>
          </a:xfrm>
        </p:spPr>
        <p:txBody>
          <a:bodyPr>
            <a:normAutofit/>
          </a:bodyPr>
          <a:lstStyle/>
          <a:p>
            <a:r>
              <a:rPr lang="nl-NL" dirty="0" smtClean="0"/>
              <a:t>Dagelijks met het hele team</a:t>
            </a:r>
          </a:p>
          <a:p>
            <a:r>
              <a:rPr lang="nl-NL" dirty="0" smtClean="0"/>
              <a:t>10 minuten</a:t>
            </a:r>
          </a:p>
          <a:p>
            <a:r>
              <a:rPr lang="nl-NL" dirty="0" smtClean="0"/>
              <a:t>staand</a:t>
            </a:r>
          </a:p>
          <a:p>
            <a:r>
              <a:rPr lang="nl-NL" dirty="0" smtClean="0"/>
              <a:t>voorbereid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C3EA4-5CA8-1D44-BD59-0011A7510FA7}" type="slidenum">
              <a:rPr lang="nl-NL" smtClean="0"/>
              <a:t>7</a:t>
            </a:fld>
            <a:endParaRPr lang="nl-NL" dirty="0"/>
          </a:p>
        </p:txBody>
      </p:sp>
      <p:sp>
        <p:nvSpPr>
          <p:cNvPr id="5" name="Tijdelijke aanduiding voor inhoud 2"/>
          <p:cNvSpPr txBox="1">
            <a:spLocks/>
          </p:cNvSpPr>
          <p:nvPr/>
        </p:nvSpPr>
        <p:spPr>
          <a:xfrm>
            <a:off x="4090626" y="3480749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 smtClean="0"/>
              <a:t>Agenda</a:t>
            </a:r>
          </a:p>
          <a:p>
            <a:pPr lvl="1"/>
            <a:r>
              <a:rPr lang="nl-NL" dirty="0" smtClean="0"/>
              <a:t>Hoe ging gisteren</a:t>
            </a:r>
          </a:p>
          <a:p>
            <a:pPr lvl="1"/>
            <a:r>
              <a:rPr lang="nl-NL" dirty="0" smtClean="0"/>
              <a:t>Gaat vandaag lukken</a:t>
            </a:r>
          </a:p>
          <a:p>
            <a:pPr lvl="1"/>
            <a:r>
              <a:rPr lang="nl-NL" dirty="0" smtClean="0"/>
              <a:t>Nieuwe verbeteringen</a:t>
            </a:r>
            <a:endParaRPr lang="nl-NL" dirty="0"/>
          </a:p>
        </p:txBody>
      </p:sp>
      <p:pic>
        <p:nvPicPr>
          <p:cNvPr id="6" name="Afbeelding 5" descr="logo-coimbee-oranj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4499" y="48328"/>
            <a:ext cx="1955161" cy="452620"/>
          </a:xfrm>
          <a:prstGeom prst="rect">
            <a:avLst/>
          </a:prstGeom>
        </p:spPr>
      </p:pic>
      <p:cxnSp>
        <p:nvCxnSpPr>
          <p:cNvPr id="8" name="Rechte verbindingslijn met pijl 7"/>
          <p:cNvCxnSpPr/>
          <p:nvPr/>
        </p:nvCxnSpPr>
        <p:spPr>
          <a:xfrm>
            <a:off x="3104178" y="2994863"/>
            <a:ext cx="1049160" cy="689726"/>
          </a:xfrm>
          <a:prstGeom prst="straightConnector1">
            <a:avLst/>
          </a:prstGeom>
          <a:ln w="57150" cmpd="sng">
            <a:solidFill>
              <a:schemeClr val="accent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41702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3600" b="1" dirty="0" err="1" smtClean="0"/>
              <a:t>Kanban</a:t>
            </a:r>
            <a:r>
              <a:rPr lang="nl-NL" sz="3600" b="1" dirty="0" smtClean="0"/>
              <a:t> verbeterbord</a:t>
            </a:r>
            <a:endParaRPr lang="nl-NL" sz="3600" b="1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C3EA4-5CA8-1D44-BD59-0011A7510FA7}" type="slidenum">
              <a:rPr lang="nl-NL" smtClean="0"/>
              <a:t>8</a:t>
            </a:fld>
            <a:endParaRPr lang="nl-NL" dirty="0"/>
          </a:p>
        </p:txBody>
      </p:sp>
      <p:sp>
        <p:nvSpPr>
          <p:cNvPr id="5" name="Rechthoek 4"/>
          <p:cNvSpPr/>
          <p:nvPr/>
        </p:nvSpPr>
        <p:spPr>
          <a:xfrm>
            <a:off x="927600" y="1541043"/>
            <a:ext cx="1898014" cy="64210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err="1" smtClean="0"/>
              <a:t>to</a:t>
            </a:r>
            <a:r>
              <a:rPr lang="nl-NL" dirty="0" smtClean="0"/>
              <a:t> do</a:t>
            </a:r>
            <a:endParaRPr lang="nl-NL" dirty="0"/>
          </a:p>
        </p:txBody>
      </p:sp>
      <p:sp>
        <p:nvSpPr>
          <p:cNvPr id="6" name="Rechthoek 5"/>
          <p:cNvSpPr/>
          <p:nvPr/>
        </p:nvSpPr>
        <p:spPr>
          <a:xfrm>
            <a:off x="3636759" y="1556792"/>
            <a:ext cx="1898014" cy="64210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err="1" smtClean="0"/>
              <a:t>doing</a:t>
            </a:r>
            <a:endParaRPr lang="nl-NL" dirty="0"/>
          </a:p>
        </p:txBody>
      </p:sp>
      <p:sp>
        <p:nvSpPr>
          <p:cNvPr id="7" name="Rechthoek 6"/>
          <p:cNvSpPr/>
          <p:nvPr/>
        </p:nvSpPr>
        <p:spPr>
          <a:xfrm>
            <a:off x="6345917" y="1548918"/>
            <a:ext cx="1898014" cy="64210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err="1" smtClean="0"/>
              <a:t>done</a:t>
            </a:r>
            <a:endParaRPr lang="nl-NL" dirty="0"/>
          </a:p>
        </p:txBody>
      </p:sp>
      <p:sp>
        <p:nvSpPr>
          <p:cNvPr id="8" name="Afgeschuind hoek zelfde zijde rechthoek 7"/>
          <p:cNvSpPr/>
          <p:nvPr/>
        </p:nvSpPr>
        <p:spPr>
          <a:xfrm>
            <a:off x="929972" y="2370960"/>
            <a:ext cx="1895641" cy="511362"/>
          </a:xfrm>
          <a:prstGeom prst="snip2SameRect">
            <a:avLst/>
          </a:prstGeom>
          <a:solidFill>
            <a:schemeClr val="accent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nl-NL" dirty="0" smtClean="0">
                <a:solidFill>
                  <a:schemeClr val="tx1"/>
                </a:solidFill>
              </a:rPr>
              <a:t>verbeter idee B</a:t>
            </a:r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9" name="Afgeschuind hoek zelfde zijde rechthoek 8"/>
          <p:cNvSpPr/>
          <p:nvPr/>
        </p:nvSpPr>
        <p:spPr>
          <a:xfrm>
            <a:off x="939662" y="3065582"/>
            <a:ext cx="1895641" cy="511362"/>
          </a:xfrm>
          <a:prstGeom prst="snip2SameRect">
            <a:avLst/>
          </a:prstGeom>
          <a:solidFill>
            <a:schemeClr val="accent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nl-NL" dirty="0" smtClean="0">
                <a:solidFill>
                  <a:schemeClr val="tx1"/>
                </a:solidFill>
              </a:rPr>
              <a:t>verbeter idee C</a:t>
            </a:r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10" name="Afgeschuind hoek zelfde zijde rechthoek 9"/>
          <p:cNvSpPr/>
          <p:nvPr/>
        </p:nvSpPr>
        <p:spPr>
          <a:xfrm>
            <a:off x="927600" y="3850369"/>
            <a:ext cx="1895641" cy="511362"/>
          </a:xfrm>
          <a:prstGeom prst="snip2SameRect">
            <a:avLst/>
          </a:prstGeom>
          <a:solidFill>
            <a:schemeClr val="accent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nl-NL" dirty="0" smtClean="0">
                <a:solidFill>
                  <a:schemeClr val="tx1"/>
                </a:solidFill>
              </a:rPr>
              <a:t>verbeter idee D</a:t>
            </a:r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11" name="Afgeschuind hoek zelfde zijde rechthoek 10"/>
          <p:cNvSpPr/>
          <p:nvPr/>
        </p:nvSpPr>
        <p:spPr>
          <a:xfrm>
            <a:off x="3636759" y="2409208"/>
            <a:ext cx="1895641" cy="511362"/>
          </a:xfrm>
          <a:prstGeom prst="snip2SameRect">
            <a:avLst/>
          </a:prstGeom>
          <a:solidFill>
            <a:schemeClr val="accent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nl-NL" dirty="0" smtClean="0">
                <a:solidFill>
                  <a:schemeClr val="tx1"/>
                </a:solidFill>
              </a:rPr>
              <a:t>verbeter idee A</a:t>
            </a:r>
            <a:endParaRPr lang="nl-NL" dirty="0">
              <a:solidFill>
                <a:schemeClr val="tx1"/>
              </a:solidFill>
            </a:endParaRPr>
          </a:p>
        </p:txBody>
      </p:sp>
      <p:pic>
        <p:nvPicPr>
          <p:cNvPr id="12" name="Afbeelding 11" descr="logo-coimbee-oranj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4499" y="48328"/>
            <a:ext cx="1955161" cy="452620"/>
          </a:xfrm>
          <a:prstGeom prst="rect">
            <a:avLst/>
          </a:prstGeom>
        </p:spPr>
      </p:pic>
      <p:sp>
        <p:nvSpPr>
          <p:cNvPr id="3" name="Tekstvak 2"/>
          <p:cNvSpPr txBox="1"/>
          <p:nvPr/>
        </p:nvSpPr>
        <p:spPr>
          <a:xfrm>
            <a:off x="3997805" y="5456608"/>
            <a:ext cx="42461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WIP-limiet: maximaal aantal verbeteringen die tegelijk in uitvoering zijn (</a:t>
            </a:r>
            <a:r>
              <a:rPr lang="nl-NL" dirty="0" err="1" smtClean="0"/>
              <a:t>doing</a:t>
            </a:r>
            <a:r>
              <a:rPr lang="nl-NL" dirty="0" smtClean="0"/>
              <a:t>)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120754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/>
          <p:cNvSpPr txBox="1"/>
          <p:nvPr/>
        </p:nvSpPr>
        <p:spPr>
          <a:xfrm>
            <a:off x="281288" y="172479"/>
            <a:ext cx="61423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600" b="1" dirty="0" smtClean="0">
                <a:solidFill>
                  <a:srgbClr val="000000"/>
                </a:solidFill>
              </a:rPr>
              <a:t>Continu Verbeteren Raamwerk</a:t>
            </a:r>
            <a:endParaRPr lang="nl-NL" sz="3600" b="1" dirty="0">
              <a:solidFill>
                <a:srgbClr val="000000"/>
              </a:solidFill>
            </a:endParaRPr>
          </a:p>
        </p:txBody>
      </p:sp>
      <p:sp>
        <p:nvSpPr>
          <p:cNvPr id="5" name="Tekstvak 4"/>
          <p:cNvSpPr txBox="1"/>
          <p:nvPr/>
        </p:nvSpPr>
        <p:spPr>
          <a:xfrm>
            <a:off x="3243291" y="1144386"/>
            <a:ext cx="24540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 smtClean="0"/>
              <a:t>Business Strategie</a:t>
            </a:r>
            <a:endParaRPr lang="nl-NL" sz="2400" dirty="0"/>
          </a:p>
        </p:txBody>
      </p:sp>
      <p:sp>
        <p:nvSpPr>
          <p:cNvPr id="6" name="Tekstvak 5"/>
          <p:cNvSpPr txBox="1"/>
          <p:nvPr/>
        </p:nvSpPr>
        <p:spPr>
          <a:xfrm>
            <a:off x="863504" y="835476"/>
            <a:ext cx="21127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Missie, Visie, Doelen</a:t>
            </a:r>
            <a:endParaRPr lang="nl-NL" dirty="0"/>
          </a:p>
        </p:txBody>
      </p:sp>
      <p:sp>
        <p:nvSpPr>
          <p:cNvPr id="7" name="Tekstvak 6"/>
          <p:cNvSpPr txBox="1"/>
          <p:nvPr/>
        </p:nvSpPr>
        <p:spPr>
          <a:xfrm>
            <a:off x="6451664" y="833668"/>
            <a:ext cx="1445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Kernwaarden</a:t>
            </a:r>
            <a:endParaRPr lang="nl-NL" dirty="0"/>
          </a:p>
        </p:txBody>
      </p:sp>
      <p:cxnSp>
        <p:nvCxnSpPr>
          <p:cNvPr id="9" name="Rechte verbindingslijn 8"/>
          <p:cNvCxnSpPr/>
          <p:nvPr/>
        </p:nvCxnSpPr>
        <p:spPr>
          <a:xfrm>
            <a:off x="287286" y="851762"/>
            <a:ext cx="8796234" cy="0"/>
          </a:xfrm>
          <a:prstGeom prst="line">
            <a:avLst/>
          </a:prstGeom>
          <a:ln w="3175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kstvak 9"/>
          <p:cNvSpPr txBox="1"/>
          <p:nvPr/>
        </p:nvSpPr>
        <p:spPr>
          <a:xfrm>
            <a:off x="2451465" y="1769637"/>
            <a:ext cx="42177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000" dirty="0" smtClean="0"/>
              <a:t>Continu Verbeteren Ambitie en Kaders</a:t>
            </a:r>
            <a:endParaRPr lang="nl-NL" sz="2000" dirty="0"/>
          </a:p>
        </p:txBody>
      </p:sp>
      <p:sp>
        <p:nvSpPr>
          <p:cNvPr id="11" name="Rechthoek 10"/>
          <p:cNvSpPr/>
          <p:nvPr/>
        </p:nvSpPr>
        <p:spPr>
          <a:xfrm>
            <a:off x="468729" y="2434483"/>
            <a:ext cx="1008660" cy="438429"/>
          </a:xfrm>
          <a:prstGeom prst="rect">
            <a:avLst/>
          </a:prstGeom>
          <a:noFill/>
          <a:ln w="3175" cmpd="sng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2" name="Tekstvak 11"/>
          <p:cNvSpPr txBox="1"/>
          <p:nvPr/>
        </p:nvSpPr>
        <p:spPr>
          <a:xfrm>
            <a:off x="453608" y="2525196"/>
            <a:ext cx="10086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200" dirty="0" smtClean="0"/>
              <a:t>1. Genereren</a:t>
            </a:r>
            <a:endParaRPr lang="nl-NL" sz="1200" dirty="0"/>
          </a:p>
        </p:txBody>
      </p:sp>
      <p:sp>
        <p:nvSpPr>
          <p:cNvPr id="13" name="Rechthoek 12"/>
          <p:cNvSpPr/>
          <p:nvPr/>
        </p:nvSpPr>
        <p:spPr>
          <a:xfrm>
            <a:off x="1702957" y="2435699"/>
            <a:ext cx="1008660" cy="438429"/>
          </a:xfrm>
          <a:prstGeom prst="rect">
            <a:avLst/>
          </a:prstGeom>
          <a:noFill/>
          <a:ln w="3175" cmpd="sng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4" name="Tekstvak 13"/>
          <p:cNvSpPr txBox="1"/>
          <p:nvPr/>
        </p:nvSpPr>
        <p:spPr>
          <a:xfrm>
            <a:off x="1687836" y="2526412"/>
            <a:ext cx="10572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200" dirty="0"/>
              <a:t>2</a:t>
            </a:r>
            <a:r>
              <a:rPr lang="nl-NL" sz="1200" dirty="0" smtClean="0"/>
              <a:t>. Registreren</a:t>
            </a:r>
            <a:endParaRPr lang="nl-NL" sz="1200" dirty="0"/>
          </a:p>
        </p:txBody>
      </p:sp>
      <p:sp>
        <p:nvSpPr>
          <p:cNvPr id="15" name="Rechthoek 14"/>
          <p:cNvSpPr/>
          <p:nvPr/>
        </p:nvSpPr>
        <p:spPr>
          <a:xfrm>
            <a:off x="2883022" y="2433267"/>
            <a:ext cx="1008660" cy="438429"/>
          </a:xfrm>
          <a:prstGeom prst="rect">
            <a:avLst/>
          </a:prstGeom>
          <a:noFill/>
          <a:ln w="3175" cmpd="sng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6" name="Tekstvak 15"/>
          <p:cNvSpPr txBox="1"/>
          <p:nvPr/>
        </p:nvSpPr>
        <p:spPr>
          <a:xfrm>
            <a:off x="2867901" y="2523980"/>
            <a:ext cx="9997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200" dirty="0"/>
              <a:t>3</a:t>
            </a:r>
            <a:r>
              <a:rPr lang="nl-NL" sz="1200" dirty="0" smtClean="0"/>
              <a:t>. Selecteren</a:t>
            </a:r>
            <a:endParaRPr lang="nl-NL" sz="1200" dirty="0"/>
          </a:p>
        </p:txBody>
      </p:sp>
      <p:sp>
        <p:nvSpPr>
          <p:cNvPr id="17" name="Rechthoek 16"/>
          <p:cNvSpPr/>
          <p:nvPr/>
        </p:nvSpPr>
        <p:spPr>
          <a:xfrm>
            <a:off x="4117250" y="2434483"/>
            <a:ext cx="1008660" cy="438429"/>
          </a:xfrm>
          <a:prstGeom prst="rect">
            <a:avLst/>
          </a:prstGeom>
          <a:noFill/>
          <a:ln w="3175" cmpd="sng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8" name="Tekstvak 17"/>
          <p:cNvSpPr txBox="1"/>
          <p:nvPr/>
        </p:nvSpPr>
        <p:spPr>
          <a:xfrm>
            <a:off x="4102129" y="2525196"/>
            <a:ext cx="98859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200" dirty="0"/>
              <a:t>4</a:t>
            </a:r>
            <a:r>
              <a:rPr lang="nl-NL" sz="1200" dirty="0" smtClean="0"/>
              <a:t>. Realiseren</a:t>
            </a:r>
            <a:endParaRPr lang="nl-NL" sz="1200" dirty="0"/>
          </a:p>
        </p:txBody>
      </p:sp>
      <p:sp>
        <p:nvSpPr>
          <p:cNvPr id="19" name="Rechthoek 18"/>
          <p:cNvSpPr/>
          <p:nvPr/>
        </p:nvSpPr>
        <p:spPr>
          <a:xfrm>
            <a:off x="5535351" y="2436915"/>
            <a:ext cx="1008660" cy="438429"/>
          </a:xfrm>
          <a:prstGeom prst="rect">
            <a:avLst/>
          </a:prstGeom>
          <a:noFill/>
          <a:ln w="3175" cmpd="sng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0" name="Tekstvak 19"/>
          <p:cNvSpPr txBox="1"/>
          <p:nvPr/>
        </p:nvSpPr>
        <p:spPr>
          <a:xfrm>
            <a:off x="5535350" y="2527628"/>
            <a:ext cx="9937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200" dirty="0"/>
              <a:t>5</a:t>
            </a:r>
            <a:r>
              <a:rPr lang="nl-NL" sz="1200" dirty="0" smtClean="0"/>
              <a:t>. Feliciteren</a:t>
            </a:r>
            <a:endParaRPr lang="nl-NL" sz="1200" dirty="0"/>
          </a:p>
        </p:txBody>
      </p:sp>
      <p:sp>
        <p:nvSpPr>
          <p:cNvPr id="21" name="Rechthoek 20"/>
          <p:cNvSpPr/>
          <p:nvPr/>
        </p:nvSpPr>
        <p:spPr>
          <a:xfrm>
            <a:off x="6730536" y="2434483"/>
            <a:ext cx="1008660" cy="438429"/>
          </a:xfrm>
          <a:prstGeom prst="rect">
            <a:avLst/>
          </a:prstGeom>
          <a:noFill/>
          <a:ln w="3175" cmpd="sng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2" name="Tekstvak 21"/>
          <p:cNvSpPr txBox="1"/>
          <p:nvPr/>
        </p:nvSpPr>
        <p:spPr>
          <a:xfrm>
            <a:off x="6715415" y="2525196"/>
            <a:ext cx="10944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200" dirty="0"/>
              <a:t>6</a:t>
            </a:r>
            <a:r>
              <a:rPr lang="nl-NL" sz="1200" dirty="0" smtClean="0"/>
              <a:t>.Rapporteren</a:t>
            </a:r>
            <a:endParaRPr lang="nl-NL" sz="1200" dirty="0"/>
          </a:p>
        </p:txBody>
      </p:sp>
      <p:sp>
        <p:nvSpPr>
          <p:cNvPr id="23" name="Rechthoek 22"/>
          <p:cNvSpPr/>
          <p:nvPr/>
        </p:nvSpPr>
        <p:spPr>
          <a:xfrm>
            <a:off x="7964764" y="2435699"/>
            <a:ext cx="1008660" cy="438429"/>
          </a:xfrm>
          <a:prstGeom prst="rect">
            <a:avLst/>
          </a:prstGeom>
          <a:noFill/>
          <a:ln w="3175" cmpd="sng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4" name="Tekstvak 23"/>
          <p:cNvSpPr txBox="1"/>
          <p:nvPr/>
        </p:nvSpPr>
        <p:spPr>
          <a:xfrm>
            <a:off x="7949643" y="2526412"/>
            <a:ext cx="6886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200" dirty="0"/>
              <a:t>7</a:t>
            </a:r>
            <a:r>
              <a:rPr lang="nl-NL" sz="1200" dirty="0" smtClean="0"/>
              <a:t>. Leren</a:t>
            </a:r>
            <a:endParaRPr lang="nl-NL" sz="1200" dirty="0"/>
          </a:p>
        </p:txBody>
      </p:sp>
      <p:sp>
        <p:nvSpPr>
          <p:cNvPr id="25" name="Tekstvak 24"/>
          <p:cNvSpPr txBox="1"/>
          <p:nvPr/>
        </p:nvSpPr>
        <p:spPr>
          <a:xfrm>
            <a:off x="241926" y="3114808"/>
            <a:ext cx="122341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104775">
              <a:buFontTx/>
              <a:buChar char="-"/>
            </a:pPr>
            <a:r>
              <a:rPr lang="nl-NL" sz="1000" dirty="0" smtClean="0"/>
              <a:t>medewerkers</a:t>
            </a:r>
          </a:p>
          <a:p>
            <a:pPr marL="285750" indent="-104775">
              <a:buFontTx/>
              <a:buChar char="-"/>
            </a:pPr>
            <a:r>
              <a:rPr lang="nl-NL" sz="1000" dirty="0" smtClean="0"/>
              <a:t>klanten</a:t>
            </a:r>
          </a:p>
          <a:p>
            <a:pPr marL="285750" indent="-104775">
              <a:buFontTx/>
              <a:buChar char="-"/>
            </a:pPr>
            <a:r>
              <a:rPr lang="nl-NL" sz="1000" dirty="0" smtClean="0"/>
              <a:t>leveranciers</a:t>
            </a:r>
          </a:p>
          <a:p>
            <a:pPr marL="285750" indent="-104775">
              <a:buFontTx/>
              <a:buChar char="-"/>
            </a:pPr>
            <a:r>
              <a:rPr lang="nl-NL" sz="1000" dirty="0" smtClean="0"/>
              <a:t>ISO</a:t>
            </a:r>
          </a:p>
          <a:p>
            <a:pPr marL="285750" indent="-104775">
              <a:buFontTx/>
              <a:buChar char="-"/>
            </a:pPr>
            <a:r>
              <a:rPr lang="nl-NL" sz="1000" dirty="0" smtClean="0"/>
              <a:t>RIE</a:t>
            </a:r>
          </a:p>
          <a:p>
            <a:pPr marL="285750" indent="-104775">
              <a:buFontTx/>
              <a:buChar char="-"/>
            </a:pPr>
            <a:r>
              <a:rPr lang="nl-NL" sz="1000" dirty="0" smtClean="0"/>
              <a:t>Compliance</a:t>
            </a:r>
          </a:p>
          <a:p>
            <a:pPr marL="285750" indent="-104775">
              <a:buFontTx/>
              <a:buChar char="-"/>
            </a:pPr>
            <a:r>
              <a:rPr lang="nl-NL" sz="1000" dirty="0" smtClean="0"/>
              <a:t>wet &amp; regelgeving</a:t>
            </a:r>
          </a:p>
          <a:p>
            <a:pPr marL="285750" indent="-104775">
              <a:buFontTx/>
              <a:buChar char="-"/>
            </a:pPr>
            <a:r>
              <a:rPr lang="nl-NL" sz="1000" dirty="0" smtClean="0"/>
              <a:t>technologie</a:t>
            </a:r>
            <a:endParaRPr lang="nl-NL" sz="1000" dirty="0"/>
          </a:p>
        </p:txBody>
      </p:sp>
      <p:sp>
        <p:nvSpPr>
          <p:cNvPr id="27" name="Tekstvak 26"/>
          <p:cNvSpPr txBox="1"/>
          <p:nvPr/>
        </p:nvSpPr>
        <p:spPr>
          <a:xfrm>
            <a:off x="1602585" y="3114791"/>
            <a:ext cx="121487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000" dirty="0" smtClean="0"/>
              <a:t>centrale opslag van verbeter-suggesties</a:t>
            </a:r>
          </a:p>
          <a:p>
            <a:endParaRPr lang="nl-NL" sz="1000" dirty="0" smtClean="0"/>
          </a:p>
          <a:p>
            <a:pPr marL="171450" indent="-171450">
              <a:buFontTx/>
              <a:buChar char="-"/>
            </a:pPr>
            <a:r>
              <a:rPr lang="nl-NL" sz="1000" dirty="0" smtClean="0"/>
              <a:t>transparantie</a:t>
            </a:r>
          </a:p>
          <a:p>
            <a:pPr marL="171450" indent="-171450">
              <a:buFontTx/>
              <a:buChar char="-"/>
            </a:pPr>
            <a:r>
              <a:rPr lang="nl-NL" sz="1000" dirty="0" smtClean="0"/>
              <a:t>ideeën raken niet kwijt</a:t>
            </a:r>
          </a:p>
          <a:p>
            <a:pPr marL="171450" indent="-171450">
              <a:buFontTx/>
              <a:buChar char="-"/>
            </a:pPr>
            <a:endParaRPr lang="nl-NL" sz="1000" dirty="0" smtClean="0"/>
          </a:p>
          <a:p>
            <a:pPr marL="171450" indent="-171450">
              <a:buFontTx/>
              <a:buChar char="-"/>
            </a:pPr>
            <a:r>
              <a:rPr lang="nl-NL" sz="1000" dirty="0" smtClean="0"/>
              <a:t>kennis databank</a:t>
            </a:r>
          </a:p>
          <a:p>
            <a:pPr marL="171450" indent="-171450">
              <a:buFontTx/>
              <a:buChar char="-"/>
            </a:pPr>
            <a:endParaRPr lang="nl-NL" sz="1000" dirty="0" smtClean="0"/>
          </a:p>
        </p:txBody>
      </p:sp>
      <p:sp>
        <p:nvSpPr>
          <p:cNvPr id="28" name="Tekstvak 27"/>
          <p:cNvSpPr txBox="1"/>
          <p:nvPr/>
        </p:nvSpPr>
        <p:spPr>
          <a:xfrm>
            <a:off x="2686462" y="3109063"/>
            <a:ext cx="12052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/>
            <a:r>
              <a:rPr lang="nl-NL" sz="1000" dirty="0" smtClean="0"/>
              <a:t>criteria</a:t>
            </a:r>
          </a:p>
          <a:p>
            <a:pPr marL="285750" indent="-104775">
              <a:buFontTx/>
              <a:buChar char="-"/>
            </a:pPr>
            <a:r>
              <a:rPr lang="nl-NL" sz="1000" dirty="0" smtClean="0"/>
              <a:t>strategie</a:t>
            </a:r>
          </a:p>
          <a:p>
            <a:pPr marL="285750" indent="-104775">
              <a:buFontTx/>
              <a:buChar char="-"/>
            </a:pPr>
            <a:r>
              <a:rPr lang="nl-NL" sz="1000" dirty="0" smtClean="0"/>
              <a:t>ambitie</a:t>
            </a:r>
          </a:p>
          <a:p>
            <a:pPr marL="285750" indent="-104775">
              <a:buFontTx/>
              <a:buChar char="-"/>
            </a:pPr>
            <a:r>
              <a:rPr lang="nl-NL" sz="1000" dirty="0" smtClean="0"/>
              <a:t>kaders</a:t>
            </a:r>
          </a:p>
          <a:p>
            <a:pPr marL="285750" indent="-104775">
              <a:buFontTx/>
              <a:buChar char="-"/>
            </a:pPr>
            <a:r>
              <a:rPr lang="nl-NL" sz="1000" dirty="0" smtClean="0"/>
              <a:t>urgentie</a:t>
            </a:r>
          </a:p>
          <a:p>
            <a:pPr marL="285750" indent="-104775">
              <a:buFontTx/>
              <a:buChar char="-"/>
            </a:pPr>
            <a:r>
              <a:rPr lang="nl-NL" sz="1000" dirty="0" smtClean="0"/>
              <a:t>capaciteit</a:t>
            </a:r>
          </a:p>
        </p:txBody>
      </p:sp>
      <p:sp>
        <p:nvSpPr>
          <p:cNvPr id="29" name="Tekstvak 28"/>
          <p:cNvSpPr txBox="1"/>
          <p:nvPr/>
        </p:nvSpPr>
        <p:spPr>
          <a:xfrm>
            <a:off x="3852087" y="3121807"/>
            <a:ext cx="174125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/>
            <a:r>
              <a:rPr lang="nl-NL" sz="1000" dirty="0" smtClean="0"/>
              <a:t>PDCA</a:t>
            </a:r>
          </a:p>
          <a:p>
            <a:pPr marL="180975"/>
            <a:r>
              <a:rPr lang="nl-NL" sz="1000" dirty="0" smtClean="0"/>
              <a:t>- probleem definitie</a:t>
            </a:r>
          </a:p>
          <a:p>
            <a:pPr marL="180975"/>
            <a:r>
              <a:rPr lang="nl-NL" sz="1000" dirty="0" smtClean="0"/>
              <a:t>- feiten verzamelen</a:t>
            </a:r>
          </a:p>
          <a:p>
            <a:pPr marL="180975"/>
            <a:r>
              <a:rPr lang="nl-NL" sz="1000" dirty="0" smtClean="0"/>
              <a:t>- feiten analyseren</a:t>
            </a:r>
          </a:p>
          <a:p>
            <a:pPr marL="180975"/>
            <a:r>
              <a:rPr lang="nl-NL" sz="1000" dirty="0" smtClean="0"/>
              <a:t>- oplossingen genereren</a:t>
            </a:r>
          </a:p>
          <a:p>
            <a:pPr marL="180975"/>
            <a:r>
              <a:rPr lang="nl-NL" sz="1000" dirty="0" smtClean="0"/>
              <a:t>- implementeren</a:t>
            </a:r>
          </a:p>
          <a:p>
            <a:pPr marL="180975"/>
            <a:r>
              <a:rPr lang="nl-NL" sz="1000" dirty="0" smtClean="0"/>
              <a:t>- controle en borging</a:t>
            </a:r>
          </a:p>
          <a:p>
            <a:pPr marL="180975"/>
            <a:r>
              <a:rPr lang="nl-NL" sz="1000" dirty="0" smtClean="0"/>
              <a:t>- leren</a:t>
            </a:r>
            <a:endParaRPr lang="nl-NL" sz="1000" dirty="0"/>
          </a:p>
        </p:txBody>
      </p:sp>
      <p:sp>
        <p:nvSpPr>
          <p:cNvPr id="30" name="Tekstvak 29"/>
          <p:cNvSpPr txBox="1"/>
          <p:nvPr/>
        </p:nvSpPr>
        <p:spPr>
          <a:xfrm>
            <a:off x="5278310" y="3121807"/>
            <a:ext cx="128590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/>
            <a:r>
              <a:rPr lang="nl-NL" sz="1000" dirty="0" smtClean="0"/>
              <a:t>Succes vieren en communiceren</a:t>
            </a:r>
          </a:p>
          <a:p>
            <a:pPr marL="180975"/>
            <a:endParaRPr lang="nl-NL" sz="1000" dirty="0"/>
          </a:p>
          <a:p>
            <a:pPr marL="180975"/>
            <a:r>
              <a:rPr lang="nl-NL" sz="1000" dirty="0"/>
              <a:t>B</a:t>
            </a:r>
            <a:r>
              <a:rPr lang="nl-NL" sz="1000" dirty="0" smtClean="0"/>
              <a:t>evestiging van de goede weg</a:t>
            </a:r>
            <a:endParaRPr lang="nl-NL" sz="1000" dirty="0"/>
          </a:p>
        </p:txBody>
      </p:sp>
      <p:sp>
        <p:nvSpPr>
          <p:cNvPr id="31" name="Rechthoek 30"/>
          <p:cNvSpPr/>
          <p:nvPr/>
        </p:nvSpPr>
        <p:spPr>
          <a:xfrm>
            <a:off x="302406" y="1745055"/>
            <a:ext cx="8781114" cy="3002519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32" name="Tekstvak 31"/>
          <p:cNvSpPr txBox="1"/>
          <p:nvPr/>
        </p:nvSpPr>
        <p:spPr>
          <a:xfrm>
            <a:off x="6497417" y="3148710"/>
            <a:ext cx="128590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/>
            <a:r>
              <a:rPr lang="nl-NL" sz="1000" dirty="0" smtClean="0"/>
              <a:t>Overzicht</a:t>
            </a:r>
          </a:p>
          <a:p>
            <a:pPr marL="180975"/>
            <a:endParaRPr lang="nl-NL" sz="1000" dirty="0"/>
          </a:p>
          <a:p>
            <a:pPr marL="180975"/>
            <a:r>
              <a:rPr lang="nl-NL" sz="1000" dirty="0" smtClean="0"/>
              <a:t>Sturen</a:t>
            </a:r>
          </a:p>
          <a:p>
            <a:pPr marL="180975"/>
            <a:endParaRPr lang="nl-NL" sz="1000" dirty="0"/>
          </a:p>
          <a:p>
            <a:pPr marL="180975"/>
            <a:r>
              <a:rPr lang="nl-NL" sz="1000" dirty="0" smtClean="0"/>
              <a:t>Coördineren</a:t>
            </a:r>
            <a:endParaRPr lang="nl-NL" sz="1000" dirty="0"/>
          </a:p>
        </p:txBody>
      </p:sp>
      <p:sp>
        <p:nvSpPr>
          <p:cNvPr id="33" name="Tekstvak 32"/>
          <p:cNvSpPr txBox="1"/>
          <p:nvPr/>
        </p:nvSpPr>
        <p:spPr>
          <a:xfrm>
            <a:off x="7722014" y="3126728"/>
            <a:ext cx="137662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/>
            <a:r>
              <a:rPr lang="nl-NL" sz="1000" dirty="0" smtClean="0"/>
              <a:t>Evaluatie</a:t>
            </a:r>
          </a:p>
          <a:p>
            <a:pPr marL="180975"/>
            <a:endParaRPr lang="nl-NL" sz="1000" dirty="0"/>
          </a:p>
          <a:p>
            <a:pPr marL="180975"/>
            <a:r>
              <a:rPr lang="nl-NL" sz="1000" dirty="0" smtClean="0"/>
              <a:t>Reflectie</a:t>
            </a:r>
          </a:p>
          <a:p>
            <a:pPr marL="180975"/>
            <a:endParaRPr lang="nl-NL" sz="1000" dirty="0"/>
          </a:p>
          <a:p>
            <a:pPr marL="180975"/>
            <a:r>
              <a:rPr lang="nl-NL" sz="1000" dirty="0" smtClean="0"/>
              <a:t>Retrospectie</a:t>
            </a:r>
          </a:p>
          <a:p>
            <a:pPr marL="180975"/>
            <a:endParaRPr lang="nl-NL" sz="1000" dirty="0"/>
          </a:p>
          <a:p>
            <a:pPr marL="180975"/>
            <a:r>
              <a:rPr lang="nl-NL" sz="1000" dirty="0" smtClean="0"/>
              <a:t>Beter worden in</a:t>
            </a:r>
          </a:p>
          <a:p>
            <a:pPr marL="180975"/>
            <a:r>
              <a:rPr lang="nl-NL" sz="1000" dirty="0" smtClean="0"/>
              <a:t>continu verbeteren</a:t>
            </a:r>
            <a:endParaRPr lang="nl-NL" sz="1000" dirty="0"/>
          </a:p>
        </p:txBody>
      </p:sp>
      <p:sp>
        <p:nvSpPr>
          <p:cNvPr id="34" name="Afgeronde rechthoek 33"/>
          <p:cNvSpPr/>
          <p:nvPr/>
        </p:nvSpPr>
        <p:spPr>
          <a:xfrm>
            <a:off x="302406" y="5080175"/>
            <a:ext cx="1400551" cy="1224575"/>
          </a:xfrm>
          <a:prstGeom prst="round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35" name="Tekstvak 34"/>
          <p:cNvSpPr txBox="1"/>
          <p:nvPr/>
        </p:nvSpPr>
        <p:spPr>
          <a:xfrm>
            <a:off x="325513" y="5049939"/>
            <a:ext cx="1249060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Prestaties</a:t>
            </a:r>
          </a:p>
          <a:p>
            <a:pPr marL="285750" indent="-285750">
              <a:buFontTx/>
              <a:buChar char="-"/>
            </a:pPr>
            <a:r>
              <a:rPr lang="nl-NL" sz="1200" dirty="0"/>
              <a:t>veiligheid</a:t>
            </a:r>
          </a:p>
          <a:p>
            <a:pPr marL="285750" indent="-285750">
              <a:buFontTx/>
              <a:buChar char="-"/>
            </a:pPr>
            <a:r>
              <a:rPr lang="nl-NL" sz="1200" dirty="0" smtClean="0"/>
              <a:t>kwaliteit</a:t>
            </a:r>
          </a:p>
          <a:p>
            <a:pPr marL="285750" indent="-285750">
              <a:buFontTx/>
              <a:buChar char="-"/>
            </a:pPr>
            <a:r>
              <a:rPr lang="nl-NL" sz="1200" dirty="0" smtClean="0"/>
              <a:t>kosten </a:t>
            </a:r>
          </a:p>
          <a:p>
            <a:pPr marL="285750" indent="-285750">
              <a:buFontTx/>
              <a:buChar char="-"/>
            </a:pPr>
            <a:r>
              <a:rPr lang="nl-NL" sz="1200" dirty="0" smtClean="0"/>
              <a:t>doorlooptijd</a:t>
            </a:r>
          </a:p>
        </p:txBody>
      </p:sp>
      <p:sp>
        <p:nvSpPr>
          <p:cNvPr id="36" name="Afgeronde rechthoek 35"/>
          <p:cNvSpPr/>
          <p:nvPr/>
        </p:nvSpPr>
        <p:spPr>
          <a:xfrm>
            <a:off x="1809763" y="5096513"/>
            <a:ext cx="1546168" cy="1224575"/>
          </a:xfrm>
          <a:prstGeom prst="round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37" name="Tekstvak 36"/>
          <p:cNvSpPr txBox="1"/>
          <p:nvPr/>
        </p:nvSpPr>
        <p:spPr>
          <a:xfrm>
            <a:off x="1886446" y="5066277"/>
            <a:ext cx="1313180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Klanten</a:t>
            </a:r>
          </a:p>
          <a:p>
            <a:pPr marL="285750" indent="-285750">
              <a:buFontTx/>
              <a:buChar char="-"/>
            </a:pPr>
            <a:r>
              <a:rPr lang="nl-NL" sz="1200" dirty="0" smtClean="0"/>
              <a:t>tevredenheid</a:t>
            </a:r>
          </a:p>
          <a:p>
            <a:pPr marL="285750" indent="-285750">
              <a:buFontTx/>
              <a:buChar char="-"/>
            </a:pPr>
            <a:r>
              <a:rPr lang="nl-NL" sz="1200" dirty="0" smtClean="0"/>
              <a:t>markaandeel</a:t>
            </a:r>
          </a:p>
          <a:p>
            <a:pPr marL="285750" indent="-285750">
              <a:buFontTx/>
              <a:buChar char="-"/>
            </a:pPr>
            <a:r>
              <a:rPr lang="nl-NL" sz="1200" dirty="0" smtClean="0"/>
              <a:t>marge</a:t>
            </a:r>
          </a:p>
          <a:p>
            <a:pPr marL="285750" indent="-285750">
              <a:buFontTx/>
              <a:buChar char="-"/>
            </a:pPr>
            <a:r>
              <a:rPr lang="nl-NL" sz="1200" dirty="0" smtClean="0"/>
              <a:t>imago / fans</a:t>
            </a:r>
            <a:endParaRPr lang="nl-NL" sz="1200" dirty="0"/>
          </a:p>
        </p:txBody>
      </p:sp>
      <p:sp>
        <p:nvSpPr>
          <p:cNvPr id="38" name="Afgeronde rechthoek 37"/>
          <p:cNvSpPr/>
          <p:nvPr/>
        </p:nvSpPr>
        <p:spPr>
          <a:xfrm>
            <a:off x="3446925" y="5080175"/>
            <a:ext cx="1664694" cy="1224575"/>
          </a:xfrm>
          <a:prstGeom prst="roundRect">
            <a:avLst/>
          </a:prstGeom>
          <a:noFill/>
          <a:ln w="12700" cmpd="sng"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39" name="Tekstvak 38"/>
          <p:cNvSpPr txBox="1"/>
          <p:nvPr/>
        </p:nvSpPr>
        <p:spPr>
          <a:xfrm>
            <a:off x="3490966" y="5049939"/>
            <a:ext cx="1483887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Medewerkers</a:t>
            </a:r>
          </a:p>
          <a:p>
            <a:pPr marL="285750" indent="-285750">
              <a:buFontTx/>
              <a:buChar char="-"/>
            </a:pPr>
            <a:r>
              <a:rPr lang="nl-NL" sz="1200" dirty="0" smtClean="0"/>
              <a:t>tevredenheid</a:t>
            </a:r>
          </a:p>
          <a:p>
            <a:pPr marL="285750" indent="-285750">
              <a:buFontTx/>
              <a:buChar char="-"/>
            </a:pPr>
            <a:r>
              <a:rPr lang="nl-NL" sz="1200" dirty="0" smtClean="0"/>
              <a:t>betrokkenheid</a:t>
            </a:r>
          </a:p>
          <a:p>
            <a:pPr marL="285750" indent="-285750">
              <a:buFontTx/>
              <a:buChar char="-"/>
            </a:pPr>
            <a:r>
              <a:rPr lang="nl-NL" sz="1200" dirty="0" smtClean="0"/>
              <a:t>ziekteverzuim</a:t>
            </a:r>
          </a:p>
          <a:p>
            <a:pPr marL="285750" indent="-285750">
              <a:buFontTx/>
              <a:buChar char="-"/>
            </a:pPr>
            <a:r>
              <a:rPr lang="nl-NL" sz="1200" dirty="0" smtClean="0"/>
              <a:t>verloop</a:t>
            </a:r>
          </a:p>
          <a:p>
            <a:pPr marL="285750" indent="-285750">
              <a:buFontTx/>
              <a:buChar char="-"/>
            </a:pPr>
            <a:r>
              <a:rPr lang="nl-NL" sz="1200" dirty="0" smtClean="0"/>
              <a:t>ontwikkeling</a:t>
            </a:r>
            <a:endParaRPr lang="nl-NL" sz="1200" dirty="0"/>
          </a:p>
        </p:txBody>
      </p:sp>
      <p:sp>
        <p:nvSpPr>
          <p:cNvPr id="40" name="Afgeronde rechthoek 39"/>
          <p:cNvSpPr/>
          <p:nvPr/>
        </p:nvSpPr>
        <p:spPr>
          <a:xfrm>
            <a:off x="6979683" y="5080175"/>
            <a:ext cx="2085981" cy="1224575"/>
          </a:xfrm>
          <a:prstGeom prst="round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41" name="Tekstvak 40"/>
          <p:cNvSpPr txBox="1"/>
          <p:nvPr/>
        </p:nvSpPr>
        <p:spPr>
          <a:xfrm>
            <a:off x="7018672" y="5034064"/>
            <a:ext cx="2046992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Continu Verbeteren</a:t>
            </a:r>
          </a:p>
          <a:p>
            <a:pPr marL="285750" indent="-285750">
              <a:buFontTx/>
              <a:buChar char="-"/>
            </a:pPr>
            <a:r>
              <a:rPr lang="nl-NL" sz="1200" dirty="0" smtClean="0"/>
              <a:t>aantal</a:t>
            </a:r>
          </a:p>
          <a:p>
            <a:pPr marL="285750" indent="-285750">
              <a:buFontTx/>
              <a:buChar char="-"/>
            </a:pPr>
            <a:r>
              <a:rPr lang="nl-NL" sz="1200" dirty="0" smtClean="0"/>
              <a:t>snelheid</a:t>
            </a:r>
          </a:p>
          <a:p>
            <a:pPr marL="285750" indent="-285750">
              <a:buFontTx/>
              <a:buChar char="-"/>
            </a:pPr>
            <a:r>
              <a:rPr lang="nl-NL" sz="1200" dirty="0" smtClean="0"/>
              <a:t>waarde</a:t>
            </a:r>
          </a:p>
          <a:p>
            <a:pPr marL="285750" indent="-285750">
              <a:buFontTx/>
              <a:buChar char="-"/>
            </a:pPr>
            <a:r>
              <a:rPr lang="nl-NL" sz="1200" dirty="0" smtClean="0"/>
              <a:t>succesratio</a:t>
            </a:r>
          </a:p>
          <a:p>
            <a:pPr marL="285750" indent="-285750">
              <a:buFontTx/>
              <a:buChar char="-"/>
            </a:pPr>
            <a:r>
              <a:rPr lang="nl-NL" sz="1200" dirty="0" smtClean="0"/>
              <a:t>WIP-limit</a:t>
            </a:r>
            <a:endParaRPr lang="nl-NL" sz="1200" dirty="0"/>
          </a:p>
        </p:txBody>
      </p:sp>
      <p:sp>
        <p:nvSpPr>
          <p:cNvPr id="42" name="Tekstvak 41"/>
          <p:cNvSpPr txBox="1"/>
          <p:nvPr/>
        </p:nvSpPr>
        <p:spPr>
          <a:xfrm rot="5400000" flipV="1">
            <a:off x="-405116" y="1151950"/>
            <a:ext cx="10156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b="1" dirty="0" smtClean="0">
                <a:solidFill>
                  <a:schemeClr val="accent6"/>
                </a:solidFill>
              </a:rPr>
              <a:t>Waarom</a:t>
            </a:r>
            <a:endParaRPr lang="nl-NL" b="1" dirty="0">
              <a:solidFill>
                <a:schemeClr val="accent6"/>
              </a:solidFill>
            </a:endParaRPr>
          </a:p>
        </p:txBody>
      </p:sp>
      <p:sp>
        <p:nvSpPr>
          <p:cNvPr id="43" name="Tekstvak 42"/>
          <p:cNvSpPr txBox="1"/>
          <p:nvPr/>
        </p:nvSpPr>
        <p:spPr>
          <a:xfrm rot="5400000" flipV="1">
            <a:off x="-184710" y="2760091"/>
            <a:ext cx="5705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b="1" dirty="0" smtClean="0">
                <a:solidFill>
                  <a:schemeClr val="accent6"/>
                </a:solidFill>
              </a:rPr>
              <a:t>Hoe</a:t>
            </a:r>
            <a:endParaRPr lang="nl-NL" b="1" dirty="0">
              <a:solidFill>
                <a:schemeClr val="accent6"/>
              </a:solidFill>
            </a:endParaRPr>
          </a:p>
        </p:txBody>
      </p:sp>
      <p:sp>
        <p:nvSpPr>
          <p:cNvPr id="44" name="Tekstvak 43"/>
          <p:cNvSpPr txBox="1"/>
          <p:nvPr/>
        </p:nvSpPr>
        <p:spPr>
          <a:xfrm rot="5400000" flipV="1">
            <a:off x="-514241" y="5481764"/>
            <a:ext cx="12175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b="1" dirty="0" smtClean="0">
                <a:solidFill>
                  <a:schemeClr val="accent6"/>
                </a:solidFill>
              </a:rPr>
              <a:t>Resultaten</a:t>
            </a:r>
            <a:endParaRPr lang="nl-NL" b="1" dirty="0">
              <a:solidFill>
                <a:schemeClr val="accent6"/>
              </a:solidFill>
            </a:endParaRPr>
          </a:p>
        </p:txBody>
      </p:sp>
      <p:sp>
        <p:nvSpPr>
          <p:cNvPr id="45" name="Tekstvak 44"/>
          <p:cNvSpPr txBox="1"/>
          <p:nvPr/>
        </p:nvSpPr>
        <p:spPr>
          <a:xfrm>
            <a:off x="7170183" y="4791280"/>
            <a:ext cx="191961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800" dirty="0" smtClean="0"/>
              <a:t>bron: </a:t>
            </a:r>
            <a:r>
              <a:rPr lang="nl-NL" sz="800" dirty="0" smtClean="0">
                <a:hlinkClick r:id="rId3"/>
              </a:rPr>
              <a:t>www.coimbee.com</a:t>
            </a:r>
            <a:r>
              <a:rPr lang="nl-NL" sz="800" dirty="0" smtClean="0"/>
              <a:t> december 2018</a:t>
            </a:r>
            <a:endParaRPr lang="nl-NL" sz="800" dirty="0"/>
          </a:p>
        </p:txBody>
      </p:sp>
      <p:cxnSp>
        <p:nvCxnSpPr>
          <p:cNvPr id="47" name="Rechte verbindingslijn 46"/>
          <p:cNvCxnSpPr/>
          <p:nvPr/>
        </p:nvCxnSpPr>
        <p:spPr>
          <a:xfrm>
            <a:off x="2139540" y="2169747"/>
            <a:ext cx="4899742" cy="0"/>
          </a:xfrm>
          <a:prstGeom prst="line">
            <a:avLst/>
          </a:prstGeom>
          <a:ln w="3175" cmpd="sng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Afgeronde rechthoek 45"/>
          <p:cNvSpPr/>
          <p:nvPr/>
        </p:nvSpPr>
        <p:spPr>
          <a:xfrm>
            <a:off x="5220979" y="5095809"/>
            <a:ext cx="1664694" cy="1224575"/>
          </a:xfrm>
          <a:prstGeom prst="round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48" name="Tekstvak 47"/>
          <p:cNvSpPr txBox="1"/>
          <p:nvPr/>
        </p:nvSpPr>
        <p:spPr>
          <a:xfrm>
            <a:off x="5201441" y="5065573"/>
            <a:ext cx="175870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Organisatie</a:t>
            </a:r>
          </a:p>
          <a:p>
            <a:pPr marL="285750" indent="-285750">
              <a:buFontTx/>
              <a:buChar char="-"/>
            </a:pPr>
            <a:r>
              <a:rPr lang="nl-NL" sz="1200" dirty="0" smtClean="0"/>
              <a:t>lerende organisatie</a:t>
            </a:r>
          </a:p>
          <a:p>
            <a:pPr marL="285750" indent="-285750">
              <a:buFontTx/>
              <a:buChar char="-"/>
            </a:pPr>
            <a:r>
              <a:rPr lang="nl-NL" sz="1200" dirty="0" smtClean="0"/>
              <a:t>wendbaarheid</a:t>
            </a:r>
          </a:p>
          <a:p>
            <a:pPr marL="285750" indent="-285750">
              <a:buFontTx/>
              <a:buChar char="-"/>
            </a:pPr>
            <a:r>
              <a:rPr lang="nl-NL" sz="1200" dirty="0" smtClean="0"/>
              <a:t>samenwerken tussen teams</a:t>
            </a:r>
          </a:p>
        </p:txBody>
      </p:sp>
      <p:sp>
        <p:nvSpPr>
          <p:cNvPr id="2" name="Tekstvak 1"/>
          <p:cNvSpPr txBox="1"/>
          <p:nvPr/>
        </p:nvSpPr>
        <p:spPr>
          <a:xfrm>
            <a:off x="832635" y="6252316"/>
            <a:ext cx="77898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b="1" dirty="0" smtClean="0">
                <a:solidFill>
                  <a:schemeClr val="accent6"/>
                </a:solidFill>
              </a:rPr>
              <a:t>Succesvolle organisaties door schitterende mensen</a:t>
            </a:r>
            <a:endParaRPr lang="nl-NL" sz="2800" b="1" dirty="0">
              <a:solidFill>
                <a:schemeClr val="accent6"/>
              </a:solidFill>
            </a:endParaRPr>
          </a:p>
        </p:txBody>
      </p:sp>
      <p:pic>
        <p:nvPicPr>
          <p:cNvPr id="50" name="Afbeelding 49" descr="logo-coimbee-oranj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4499" y="48328"/>
            <a:ext cx="1955161" cy="452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57744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8301</TotalTime>
  <Words>620</Words>
  <Application>Microsoft Macintosh PowerPoint</Application>
  <PresentationFormat>Diavoorstelling (4:3)</PresentationFormat>
  <Paragraphs>214</Paragraphs>
  <Slides>13</Slides>
  <Notes>1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13</vt:i4>
      </vt:variant>
    </vt:vector>
  </HeadingPairs>
  <TitlesOfParts>
    <vt:vector size="14" baseType="lpstr">
      <vt:lpstr>Office-thema</vt:lpstr>
      <vt:lpstr>PowerPoint-presentatie</vt:lpstr>
      <vt:lpstr>PowerPoint-presentatie</vt:lpstr>
      <vt:lpstr>Kenmerken van Continu Verbeteren</vt:lpstr>
      <vt:lpstr>Wat is de noodzaak van Continu Verbeteren?</vt:lpstr>
      <vt:lpstr>Wie zijn betrokken bij Continu Verbeteren?</vt:lpstr>
      <vt:lpstr>Succesvol verbeteren</vt:lpstr>
      <vt:lpstr>Dagstart zorgt voor routine en zorgt voor de aanwas van verbeteringen</vt:lpstr>
      <vt:lpstr>Kanban verbeterbord</vt:lpstr>
      <vt:lpstr>PowerPoint-presentatie</vt:lpstr>
      <vt:lpstr>Continu Verbeteren vs  Naar de sportschool gaan</vt:lpstr>
      <vt:lpstr>Stelling</vt:lpstr>
      <vt:lpstr>Hoe wordt Continu Verbeteren leuk?</vt:lpstr>
      <vt:lpstr>PowerPoint-presentatie</vt:lpstr>
    </vt:vector>
  </TitlesOfParts>
  <Company>VAViA B.V.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Succesvol verbeteren  met de PDCA cyclus</dc:title>
  <dc:creator>Willem Nooij</dc:creator>
  <cp:lastModifiedBy>Willem Nooij</cp:lastModifiedBy>
  <cp:revision>93</cp:revision>
  <dcterms:created xsi:type="dcterms:W3CDTF">2020-06-27T07:55:04Z</dcterms:created>
  <dcterms:modified xsi:type="dcterms:W3CDTF">2021-02-03T12:28:36Z</dcterms:modified>
</cp:coreProperties>
</file>